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handoutMasterIdLst>
    <p:handoutMasterId r:id="rId48"/>
  </p:handoutMasterIdLst>
  <p:sldIdLst>
    <p:sldId id="260" r:id="rId2"/>
    <p:sldId id="365" r:id="rId3"/>
    <p:sldId id="322" r:id="rId4"/>
    <p:sldId id="277" r:id="rId5"/>
    <p:sldId id="324" r:id="rId6"/>
    <p:sldId id="325" r:id="rId7"/>
    <p:sldId id="326" r:id="rId8"/>
    <p:sldId id="332" r:id="rId9"/>
    <p:sldId id="333" r:id="rId10"/>
    <p:sldId id="334" r:id="rId11"/>
    <p:sldId id="335" r:id="rId12"/>
    <p:sldId id="336" r:id="rId13"/>
    <p:sldId id="352" r:id="rId14"/>
    <p:sldId id="356" r:id="rId15"/>
    <p:sldId id="357" r:id="rId16"/>
    <p:sldId id="327" r:id="rId17"/>
    <p:sldId id="367" r:id="rId18"/>
    <p:sldId id="368" r:id="rId19"/>
    <p:sldId id="339" r:id="rId20"/>
    <p:sldId id="301" r:id="rId21"/>
    <p:sldId id="328" r:id="rId22"/>
    <p:sldId id="369" r:id="rId23"/>
    <p:sldId id="290" r:id="rId24"/>
    <p:sldId id="358" r:id="rId25"/>
    <p:sldId id="292" r:id="rId26"/>
    <p:sldId id="359" r:id="rId27"/>
    <p:sldId id="297" r:id="rId28"/>
    <p:sldId id="360" r:id="rId29"/>
    <p:sldId id="346" r:id="rId30"/>
    <p:sldId id="299" r:id="rId31"/>
    <p:sldId id="347" r:id="rId32"/>
    <p:sldId id="370" r:id="rId33"/>
    <p:sldId id="361" r:id="rId34"/>
    <p:sldId id="353" r:id="rId35"/>
    <p:sldId id="366" r:id="rId36"/>
    <p:sldId id="329" r:id="rId37"/>
    <p:sldId id="342" r:id="rId38"/>
    <p:sldId id="363" r:id="rId39"/>
    <p:sldId id="330" r:id="rId40"/>
    <p:sldId id="362" r:id="rId41"/>
    <p:sldId id="372" r:id="rId42"/>
    <p:sldId id="348" r:id="rId43"/>
    <p:sldId id="349" r:id="rId44"/>
    <p:sldId id="351" r:id="rId45"/>
    <p:sldId id="350" r:id="rId4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EDF270-49F1-12EB-6BC7-AFBE4171C086}" name="Freshour, Sharon" initials="" userId="S::sfreshou@stjude.org::2d6522d0-c192-41d9-b175-2098152a5de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7B"/>
    <a:srgbClr val="FF9300"/>
    <a:srgbClr val="474C55"/>
    <a:srgbClr val="712D91"/>
    <a:srgbClr val="C7C9C8"/>
    <a:srgbClr val="FC08FF"/>
    <a:srgbClr val="7AD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63"/>
    <p:restoredTop sz="70668"/>
  </p:normalViewPr>
  <p:slideViewPr>
    <p:cSldViewPr snapToGrid="0" showGuides="1">
      <p:cViewPr varScale="1">
        <p:scale>
          <a:sx n="62" d="100"/>
          <a:sy n="62" d="100"/>
        </p:scale>
        <p:origin x="944" y="224"/>
      </p:cViewPr>
      <p:guideLst>
        <p:guide orient="horz" pos="3216"/>
        <p:guide pos="5760"/>
      </p:guideLst>
    </p:cSldViewPr>
  </p:slideViewPr>
  <p:outlineViewPr>
    <p:cViewPr>
      <p:scale>
        <a:sx n="33" d="100"/>
        <a:sy n="33" d="100"/>
      </p:scale>
      <p:origin x="0" y="-147808"/>
    </p:cViewPr>
  </p:outlineViewPr>
  <p:notesTextViewPr>
    <p:cViewPr>
      <p:scale>
        <a:sx n="95" d="100"/>
        <a:sy n="95" d="100"/>
      </p:scale>
      <p:origin x="0" y="0"/>
    </p:cViewPr>
  </p:notesTextViewPr>
  <p:notesViewPr>
    <p:cSldViewPr snapToGrid="0" showGuides="1">
      <p:cViewPr varScale="1">
        <p:scale>
          <a:sx n="117" d="100"/>
          <a:sy n="117" d="100"/>
        </p:scale>
        <p:origin x="31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9/17/24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mc/articles/PMC5033269/"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enomebiology.biomedcentral.com/articles/10.1186/s13059-021-02552-3"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nature.com/articles/s41467-019-13657-6"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enomebiology.biomedcentral.com/articles/10.1186/s13059-021-02552-3"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nature.com/articles/s41467-019-13657-6"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cbi.nlm.nih.gov/pmc/articles/PMC3160626/"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ncbi.nlm.nih.gov/pmc/articles/PMC8599307/#btaa751-B1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AllonKleinLab/scruble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nRNA-seq#cite_note-7"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SnRNA-seq#cite_note-:5-5"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8499E7-D62F-B640-A01A-466B371B0A81}"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10784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Warnings in this module usually indicate a problem with the library. Sharp peaks on an otherwise smooth distribution are normally the result of a specific contaminant (adapter dimers for example), which may well be picked up by the overrepresented sequences module. Broader peaks may represent contamination with a different species.</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16480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Technical duplicates arising from PCR artefacts, or biological duplicates which are natural collisions where different copies of exactly the same sequence are randomly selected</a:t>
            </a:r>
          </a:p>
          <a:p>
            <a:r>
              <a:rPr lang="en-US" b="0" i="0" dirty="0">
                <a:solidFill>
                  <a:srgbClr val="000000"/>
                </a:solidFill>
                <a:effectLst/>
                <a:latin typeface="Arial" panose="020B0604020202020204" pitchFamily="34" charset="0"/>
              </a:rPr>
              <a:t>The plot shows the proportion of the library which is made up of sequences in each of the different duplication level bins</a:t>
            </a:r>
          </a:p>
          <a:p>
            <a:r>
              <a:rPr lang="en-US" b="0" i="0" dirty="0">
                <a:solidFill>
                  <a:srgbClr val="000000"/>
                </a:solidFill>
                <a:effectLst/>
                <a:latin typeface="Arial" panose="020B0604020202020204" pitchFamily="34" charset="0"/>
              </a:rPr>
              <a:t>There are two lines on the plot</a:t>
            </a:r>
          </a:p>
          <a:p>
            <a:r>
              <a:rPr lang="en-US" b="0" i="0" dirty="0">
                <a:solidFill>
                  <a:srgbClr val="000000"/>
                </a:solidFill>
                <a:effectLst/>
                <a:latin typeface="Arial" panose="020B0604020202020204" pitchFamily="34" charset="0"/>
              </a:rPr>
              <a:t>The blue line takes the full sequence set and shows how its duplication levels are distributed</a:t>
            </a:r>
          </a:p>
          <a:p>
            <a:r>
              <a:rPr lang="en-US" b="0" i="0" dirty="0">
                <a:solidFill>
                  <a:srgbClr val="000000"/>
                </a:solidFill>
                <a:effectLst/>
                <a:latin typeface="Arial" panose="020B0604020202020204" pitchFamily="34" charset="0"/>
              </a:rPr>
              <a:t>In the red plot the sequences are de-duplicated and the proportions shown are the proportions of the deduplicated set which come from different duplication levels in the original data</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421366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Arial" panose="020B0604020202020204" pitchFamily="34" charset="0"/>
              </a:rPr>
              <a:t>Finding that a single sequence is very overrepresented in the set either means that it is highly biologically significant, or indicates that the library is contaminated, or not as diverse as you expected.</a:t>
            </a:r>
          </a:p>
          <a:p>
            <a:r>
              <a:rPr lang="en-US" dirty="0"/>
              <a:t>For RNA-seq may see some transcripts that are so abundant, they register as overrepresented</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171883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Some of the expected observations you may see with adapter dimer contamination include:</a:t>
            </a:r>
          </a:p>
          <a:p>
            <a:pPr marL="171450" indent="-171450">
              <a:buFont typeface="Arial" panose="020B0604020202020204" pitchFamily="34" charset="0"/>
              <a:buChar char="•"/>
            </a:pPr>
            <a:r>
              <a:rPr lang="en-US" sz="1200" dirty="0"/>
              <a:t>Drop in per base sequence quality after base 60</a:t>
            </a:r>
          </a:p>
          <a:p>
            <a:pPr marL="171450" indent="-171450">
              <a:buFont typeface="Arial" panose="020B0604020202020204" pitchFamily="34" charset="0"/>
              <a:buChar char="•"/>
            </a:pPr>
            <a:r>
              <a:rPr lang="en-US" sz="1200" dirty="0"/>
              <a:t>Distinct patterns observed in per bases sequence content up to base 60</a:t>
            </a:r>
          </a:p>
          <a:p>
            <a:pPr marL="171450" indent="-171450">
              <a:buFont typeface="Arial" panose="020B0604020202020204" pitchFamily="34" charset="0"/>
              <a:buChar char="•"/>
            </a:pPr>
            <a:r>
              <a:rPr lang="en-US" sz="1200" dirty="0"/>
              <a:t>Sharp peaks in per sequence GC content</a:t>
            </a:r>
          </a:p>
          <a:p>
            <a:pPr marL="171450" indent="-171450">
              <a:buFont typeface="Arial" panose="020B0604020202020204" pitchFamily="34" charset="0"/>
              <a:buChar char="•"/>
            </a:pPr>
            <a:r>
              <a:rPr lang="en-US" sz="1200" dirty="0"/>
              <a:t>Highly overrepresented sequences matching adapter sequences</a:t>
            </a:r>
          </a:p>
          <a:p>
            <a:pPr marL="171450" indent="-171450">
              <a:buFont typeface="Arial" panose="020B0604020202020204" pitchFamily="34" charset="0"/>
              <a:buChar char="•"/>
            </a:pPr>
            <a:r>
              <a:rPr lang="en-US" sz="1200" dirty="0"/>
              <a:t>You may also see a bi-modal distribution of per sequence quality scores </a:t>
            </a:r>
          </a:p>
          <a:p>
            <a:pPr marL="171450" indent="-171450">
              <a:buFont typeface="Arial" panose="020B0604020202020204" pitchFamily="34" charset="0"/>
              <a:buChar char="•"/>
            </a:pPr>
            <a:r>
              <a:rPr lang="en-US" sz="1200" dirty="0"/>
              <a:t>And adapter content &gt; 0% starting at the first base in reads </a:t>
            </a:r>
          </a:p>
          <a:p>
            <a:pPr marL="171450" indent="-171450">
              <a:buFont typeface="Arial" panose="020B0604020202020204" pitchFamily="34" charset="0"/>
              <a:buChar char="•"/>
            </a:pPr>
            <a:r>
              <a:rPr lang="en-US" sz="1200" dirty="0"/>
              <a:t>Although we don’t see these in this dataset, likely because </a:t>
            </a:r>
            <a:r>
              <a:rPr lang="en-US" sz="1200" dirty="0" err="1"/>
              <a:t>scRNA</a:t>
            </a:r>
            <a:r>
              <a:rPr lang="en-US" sz="1200" dirty="0"/>
              <a:t>-seq adapters aren’t found in </a:t>
            </a:r>
            <a:r>
              <a:rPr lang="en-US" sz="1200" dirty="0" err="1"/>
              <a:t>FastQCs</a:t>
            </a:r>
            <a:r>
              <a:rPr lang="en-US" sz="1200" dirty="0"/>
              <a:t> contamination database and because the quality of the reads was poor, but the sequencing was high quality</a:t>
            </a:r>
          </a:p>
          <a:p>
            <a:endParaRPr lang="en-US" sz="1200" dirty="0"/>
          </a:p>
          <a:p>
            <a:r>
              <a:rPr lang="en-US" sz="1200" dirty="0"/>
              <a:t>Hartwell: “From a sequencing point-of-view, both runs performed at or above spec.”</a:t>
            </a:r>
            <a:br>
              <a:rPr lang="en-US" sz="1200" dirty="0"/>
            </a:b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13</a:t>
            </a:fld>
            <a:endParaRPr lang="en-US"/>
          </a:p>
        </p:txBody>
      </p:sp>
    </p:spTree>
    <p:extLst>
      <p:ext uri="{BB962C8B-B14F-4D97-AF65-F5344CB8AC3E}">
        <p14:creationId xmlns:p14="http://schemas.microsoft.com/office/powerpoint/2010/main" val="308545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/articles/s41598-019-44457-z</a:t>
            </a:r>
          </a:p>
          <a:p>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14</a:t>
            </a:fld>
            <a:endParaRPr lang="en-US"/>
          </a:p>
        </p:txBody>
      </p:sp>
    </p:spTree>
    <p:extLst>
      <p:ext uri="{BB962C8B-B14F-4D97-AF65-F5344CB8AC3E}">
        <p14:creationId xmlns:p14="http://schemas.microsoft.com/office/powerpoint/2010/main" val="1332725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assets.ctfassets.net</a:t>
            </a:r>
            <a:r>
              <a:rPr lang="en-US" dirty="0"/>
              <a:t>/an68im79xiti/1eX2FPdpeCgnCJtw4fj9Hx/7cb84edaa9eca04b607f9193162994de/CG000204_ChromiumNextGEMSingleCell3_v3.1_Rev_D.pdf</a:t>
            </a:r>
          </a:p>
          <a:p>
            <a:pPr marL="1371600" lvl="2" indent="0">
              <a:buNone/>
            </a:pPr>
            <a:endParaRPr lang="en-US" dirty="0"/>
          </a:p>
          <a:p>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15</a:t>
            </a:fld>
            <a:endParaRPr lang="en-US"/>
          </a:p>
        </p:txBody>
      </p:sp>
    </p:spTree>
    <p:extLst>
      <p:ext uri="{BB962C8B-B14F-4D97-AF65-F5344CB8AC3E}">
        <p14:creationId xmlns:p14="http://schemas.microsoft.com/office/powerpoint/2010/main" val="4192339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73972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https://cdn.10xgenomics.com/image/upload/v1660261286/support-documents/CG000329_TechnicalNote_InterpretingCellRangerWebSummaryFiles_RevA.pdf</a:t>
            </a:r>
          </a:p>
          <a:p>
            <a:endParaRPr lang="en-US" dirty="0"/>
          </a:p>
          <a:p>
            <a:r>
              <a:rPr lang="en-US" dirty="0"/>
              <a:t>A steep drop-off is indicative of good separation between the cell-associated barcodes and the barcodes associated with empty GEMs. An ideal Barcode Rank plot has a distinctive shape, which is referred to as a “cliff and knee”. The blue-to-gray transition (green arrow) is referred to as the cliff; the solid gray is referred to as the knee (blue arrow).</a:t>
            </a:r>
          </a:p>
        </p:txBody>
      </p:sp>
      <p:sp>
        <p:nvSpPr>
          <p:cNvPr id="4" name="Slide Number Placeholder 3"/>
          <p:cNvSpPr>
            <a:spLocks noGrp="1"/>
          </p:cNvSpPr>
          <p:nvPr>
            <p:ph type="sldNum" sz="quarter" idx="5"/>
          </p:nvPr>
        </p:nvSpPr>
        <p:spPr/>
        <p:txBody>
          <a:bodyPr/>
          <a:lstStyle/>
          <a:p>
            <a:fld id="{BA7F8134-1FA5-6744-9651-9D4353E93035}" type="slidenum">
              <a:rPr lang="en-US" smtClean="0"/>
              <a:t>17</a:t>
            </a:fld>
            <a:endParaRPr lang="en-US"/>
          </a:p>
        </p:txBody>
      </p:sp>
    </p:spTree>
    <p:extLst>
      <p:ext uri="{BB962C8B-B14F-4D97-AF65-F5344CB8AC3E}">
        <p14:creationId xmlns:p14="http://schemas.microsoft.com/office/powerpoint/2010/main" val="283402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Typical ranges for </a:t>
            </a:r>
            <a:r>
              <a:rPr lang="en-US" sz="1200" kern="1200" dirty="0" err="1">
                <a:solidFill>
                  <a:schemeClr val="tx1"/>
                </a:solidFill>
                <a:effectLst/>
                <a:latin typeface="+mn-lt"/>
                <a:ea typeface="+mn-ea"/>
                <a:cs typeface="+mn-cs"/>
              </a:rPr>
              <a:t>PolyA</a:t>
            </a:r>
            <a:r>
              <a:rPr lang="en-US" sz="1200" kern="1200" dirty="0">
                <a:solidFill>
                  <a:schemeClr val="tx1"/>
                </a:solidFill>
                <a:effectLst/>
                <a:latin typeface="+mn-lt"/>
                <a:ea typeface="+mn-ea"/>
                <a:cs typeface="+mn-cs"/>
              </a:rPr>
              <a:t> selected libraries:</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reads: 60-90%</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Intronic reads: Up to 30%</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Intergenic reads: &lt;10%</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ranges for total RNA libraries:</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Exonic</a:t>
            </a:r>
            <a:r>
              <a:rPr lang="en-US" sz="1200" kern="1200" dirty="0">
                <a:solidFill>
                  <a:schemeClr val="tx1"/>
                </a:solidFill>
                <a:effectLst/>
                <a:latin typeface="+mn-lt"/>
                <a:ea typeface="+mn-ea"/>
                <a:cs typeface="+mn-cs"/>
              </a:rPr>
              <a:t> reads: 35-70%</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Intronic reads: Up to 60%</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Intergenic reads: &lt;10%</a:t>
            </a:r>
          </a:p>
        </p:txBody>
      </p:sp>
      <p:sp>
        <p:nvSpPr>
          <p:cNvPr id="4" name="Slide Number Placeholder 3"/>
          <p:cNvSpPr>
            <a:spLocks noGrp="1"/>
          </p:cNvSpPr>
          <p:nvPr>
            <p:ph type="sldNum" sz="quarter" idx="5"/>
          </p:nvPr>
        </p:nvSpPr>
        <p:spPr/>
        <p:txBody>
          <a:bodyPr/>
          <a:lstStyle/>
          <a:p>
            <a:fld id="{BA7F8134-1FA5-6744-9651-9D4353E93035}" type="slidenum">
              <a:rPr lang="en-US" smtClean="0"/>
              <a:t>18</a:t>
            </a:fld>
            <a:endParaRPr lang="en-US"/>
          </a:p>
        </p:txBody>
      </p:sp>
    </p:spTree>
    <p:extLst>
      <p:ext uri="{BB962C8B-B14F-4D97-AF65-F5344CB8AC3E}">
        <p14:creationId xmlns:p14="http://schemas.microsoft.com/office/powerpoint/2010/main" val="388884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26459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317215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was generated ad hoc, not part of </a:t>
            </a:r>
            <a:r>
              <a:rPr lang="en-US" dirty="0" err="1"/>
              <a:t>CellRanger</a:t>
            </a:r>
            <a:r>
              <a:rPr lang="en-US" dirty="0"/>
              <a:t> report or other QC tools</a:t>
            </a:r>
          </a:p>
          <a:p>
            <a:r>
              <a:rPr lang="en-US" dirty="0"/>
              <a:t>Can be generated by Bioinformatics Core for reporting, if needed</a:t>
            </a:r>
          </a:p>
        </p:txBody>
      </p:sp>
      <p:sp>
        <p:nvSpPr>
          <p:cNvPr id="4" name="Slide Number Placeholder 3"/>
          <p:cNvSpPr>
            <a:spLocks noGrp="1"/>
          </p:cNvSpPr>
          <p:nvPr>
            <p:ph type="sldNum" sz="quarter" idx="5"/>
          </p:nvPr>
        </p:nvSpPr>
        <p:spPr/>
        <p:txBody>
          <a:bodyPr/>
          <a:lstStyle/>
          <a:p>
            <a:fld id="{BA7F8134-1FA5-6744-9651-9D4353E93035}" type="slidenum">
              <a:rPr lang="en-US" smtClean="0"/>
              <a:t>20</a:t>
            </a:fld>
            <a:endParaRPr lang="en-US"/>
          </a:p>
        </p:txBody>
      </p:sp>
    </p:spTree>
    <p:extLst>
      <p:ext uri="{BB962C8B-B14F-4D97-AF65-F5344CB8AC3E}">
        <p14:creationId xmlns:p14="http://schemas.microsoft.com/office/powerpoint/2010/main" val="2983400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6678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Major output of </a:t>
            </a:r>
            <a:r>
              <a:rPr lang="en-US" dirty="0" err="1"/>
              <a:t>CellRanger</a:t>
            </a:r>
            <a:r>
              <a:rPr lang="en-US" dirty="0"/>
              <a:t> is UMI counts for barcodes determined to be true barcodes</a:t>
            </a:r>
          </a:p>
          <a:p>
            <a:pPr marL="0" indent="0">
              <a:buFont typeface="Arial" panose="020B0604020202020204" pitchFamily="34" charset="0"/>
              <a:buNone/>
            </a:pPr>
            <a:r>
              <a:rPr lang="en-US" dirty="0"/>
              <a:t>Filtering, most downstream analysis is based on using the gene-barcode matrix as input</a:t>
            </a:r>
          </a:p>
        </p:txBody>
      </p:sp>
      <p:sp>
        <p:nvSpPr>
          <p:cNvPr id="4" name="Slide Number Placeholder 3"/>
          <p:cNvSpPr>
            <a:spLocks noGrp="1"/>
          </p:cNvSpPr>
          <p:nvPr>
            <p:ph type="sldNum" sz="quarter" idx="5"/>
          </p:nvPr>
        </p:nvSpPr>
        <p:spPr/>
        <p:txBody>
          <a:bodyPr/>
          <a:lstStyle/>
          <a:p>
            <a:fld id="{BA7F8134-1FA5-6744-9651-9D4353E93035}" type="slidenum">
              <a:rPr lang="en-US" smtClean="0"/>
              <a:t>22</a:t>
            </a:fld>
            <a:endParaRPr lang="en-US"/>
          </a:p>
        </p:txBody>
      </p:sp>
    </p:spTree>
    <p:extLst>
      <p:ext uri="{BB962C8B-B14F-4D97-AF65-F5344CB8AC3E}">
        <p14:creationId xmlns:p14="http://schemas.microsoft.com/office/powerpoint/2010/main" val="2901066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baseline values Bioinformatics Core uses for running filtering</a:t>
            </a:r>
          </a:p>
          <a:p>
            <a:r>
              <a:rPr lang="en-US" dirty="0"/>
              <a:t>Generally, do not like to go lower/higher than these levels</a:t>
            </a:r>
          </a:p>
          <a:p>
            <a:r>
              <a:rPr lang="en-US" dirty="0"/>
              <a:t>But it can depend on the specific project, cell types, experiment, project goals, etc.</a:t>
            </a:r>
          </a:p>
          <a:p>
            <a:r>
              <a:rPr lang="en-US" dirty="0"/>
              <a:t>Tutorial for filtering guidance:</a:t>
            </a:r>
          </a:p>
          <a:p>
            <a:r>
              <a:rPr lang="en-US" dirty="0"/>
              <a:t>https://</a:t>
            </a:r>
            <a:r>
              <a:rPr lang="en-US" dirty="0" err="1"/>
              <a:t>hbctraining.github.io</a:t>
            </a:r>
            <a:r>
              <a:rPr lang="en-US" dirty="0"/>
              <a:t>/</a:t>
            </a:r>
            <a:r>
              <a:rPr lang="en-US" dirty="0" err="1"/>
              <a:t>scRNA-seq_online</a:t>
            </a:r>
            <a:r>
              <a:rPr lang="en-US" dirty="0"/>
              <a:t>/lessons/04_SC_quality_control.html</a:t>
            </a:r>
          </a:p>
          <a:p>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23</a:t>
            </a:fld>
            <a:endParaRPr lang="en-US"/>
          </a:p>
        </p:txBody>
      </p:sp>
    </p:spTree>
    <p:extLst>
      <p:ext uri="{BB962C8B-B14F-4D97-AF65-F5344CB8AC3E}">
        <p14:creationId xmlns:p14="http://schemas.microsoft.com/office/powerpoint/2010/main" val="1316182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06C71"/>
                </a:solidFill>
                <a:effectLst/>
                <a:latin typeface="Open Sans" panose="020B0606030504020204" pitchFamily="34" charset="0"/>
              </a:rPr>
              <a:t>Genes detected in at least 3 cells is Seurat default when loading a gene-barcode matrix to make a Seurat object</a:t>
            </a:r>
          </a:p>
          <a:p>
            <a:pPr algn="l"/>
            <a:r>
              <a:rPr lang="en-US" b="0" i="0" dirty="0">
                <a:solidFill>
                  <a:srgbClr val="606C71"/>
                </a:solidFill>
                <a:effectLst/>
                <a:latin typeface="Open Sans" panose="020B0606030504020204" pitchFamily="34" charset="0"/>
              </a:rPr>
              <a:t>May be cases where you keep all genes except those expressed in no cells at all</a:t>
            </a:r>
          </a:p>
          <a:p>
            <a:pPr algn="l"/>
            <a:endParaRPr lang="en-US" b="0" i="0" dirty="0">
              <a:solidFill>
                <a:srgbClr val="606C71"/>
              </a:solidFill>
              <a:effectLst/>
              <a:latin typeface="Open Sans" panose="020B0606030504020204" pitchFamily="34"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effectLst/>
              </a:rPr>
              <a:t>In the example below from (</a:t>
            </a:r>
            <a:r>
              <a:rPr lang="en-US" b="0" i="0" u="none" strike="noStrike" dirty="0">
                <a:solidFill>
                  <a:srgbClr val="1A1F75"/>
                </a:solidFill>
                <a:effectLst/>
                <a:hlinkClick r:id="rId3"/>
              </a:rPr>
              <a:t>Wang, et al. (2016</a:t>
            </a:r>
            <a:r>
              <a:rPr lang="en-US" b="0" i="0" dirty="0">
                <a:effectLst/>
              </a:rPr>
              <a:t>) study on the human endocrine pancreas transcriptome, some cell types exist as very small clusters (</a:t>
            </a:r>
            <a:r>
              <a:rPr lang="en-US" b="0" i="0" dirty="0" err="1">
                <a:effectLst/>
              </a:rPr>
              <a:t>e.g</a:t>
            </a:r>
            <a:r>
              <a:rPr lang="en-US" b="0" i="0" dirty="0">
                <a:effectLst/>
              </a:rPr>
              <a:t> acinar cell – 6-cell cluster, </a:t>
            </a:r>
            <a:r>
              <a:rPr lang="el-GR" b="0" i="0" dirty="0">
                <a:effectLst/>
              </a:rPr>
              <a:t>δ-</a:t>
            </a:r>
            <a:r>
              <a:rPr lang="en-US" b="0" i="0" dirty="0">
                <a:effectLst/>
              </a:rPr>
              <a:t>cell – 9-cell cluster). A threshold of 5 cells per gene may remove several specific marker genes in such tiny clusters (Figure 1). In such cases, the minimum cells per gene threshold is not necessary.</a:t>
            </a:r>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24</a:t>
            </a:fld>
            <a:endParaRPr lang="en-US"/>
          </a:p>
        </p:txBody>
      </p:sp>
    </p:spTree>
    <p:extLst>
      <p:ext uri="{BB962C8B-B14F-4D97-AF65-F5344CB8AC3E}">
        <p14:creationId xmlns:p14="http://schemas.microsoft.com/office/powerpoint/2010/main" val="1377443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Cells with 500 UMI likely were not sequenced very deeply, which is why we prefer higher UMI (at least 1000), but these cells are still likely usable</a:t>
            </a:r>
          </a:p>
          <a:p>
            <a:pPr algn="l"/>
            <a:r>
              <a:rPr lang="en-US" b="0" i="0" dirty="0">
                <a:solidFill>
                  <a:srgbClr val="000000"/>
                </a:solidFill>
                <a:effectLst/>
                <a:latin typeface="Open Sans" panose="020B0606030504020204" pitchFamily="34" charset="0"/>
              </a:rPr>
              <a:t>https://www.10xgenomics.com/analysis-guides/common-considerations-for-quality-control-filters-for-single-cell-rna-seq-data</a:t>
            </a:r>
          </a:p>
          <a:p>
            <a:pPr algn="l"/>
            <a:endParaRPr lang="en-US" b="0" i="0" dirty="0">
              <a:solidFill>
                <a:srgbClr val="606C71"/>
              </a:solidFill>
              <a:effectLst/>
              <a:latin typeface="Open Sans" panose="020B0606030504020204" pitchFamily="34" charset="0"/>
            </a:endParaRPr>
          </a:p>
          <a:p>
            <a:pPr algn="l"/>
            <a:r>
              <a:rPr lang="en-US" b="0" i="0" dirty="0">
                <a:solidFill>
                  <a:srgbClr val="606C71"/>
                </a:solidFill>
                <a:effectLst/>
                <a:latin typeface="Open Sans" panose="020B0606030504020204" pitchFamily="34" charset="0"/>
              </a:rPr>
              <a:t>The UMI counts per cell should generally be above 500, that is the low end of what we expect. If UMI counts are between 500-1000 counts, it is usable but the cells probably should have been sequenced more deeply.</a:t>
            </a:r>
          </a:p>
          <a:p>
            <a:endParaRPr lang="en-US" b="0" i="0" dirty="0">
              <a:solidFill>
                <a:srgbClr val="606C71"/>
              </a:solidFill>
              <a:effectLst/>
              <a:latin typeface="Open Sans" panose="020B0606030504020204" pitchFamily="34" charset="0"/>
            </a:endParaRPr>
          </a:p>
          <a:p>
            <a:r>
              <a:rPr lang="en-US" b="0" i="0" dirty="0">
                <a:solidFill>
                  <a:srgbClr val="0A2347"/>
                </a:solidFill>
                <a:effectLst/>
                <a:latin typeface="Calibre"/>
              </a:rPr>
              <a:t>The total UMI counts associated with a cell barcode represent the absolute number of observed transcripts in the droplet. Barcodes associated with unusually high UMI counts might be </a:t>
            </a:r>
            <a:r>
              <a:rPr lang="en-US" b="0" i="0" dirty="0" err="1">
                <a:solidFill>
                  <a:srgbClr val="0A2347"/>
                </a:solidFill>
                <a:effectLst/>
                <a:latin typeface="Calibre"/>
              </a:rPr>
              <a:t>multiplets</a:t>
            </a:r>
            <a:r>
              <a:rPr lang="en-US" b="0" i="0" dirty="0">
                <a:solidFill>
                  <a:srgbClr val="0A2347"/>
                </a:solidFill>
                <a:effectLst/>
                <a:latin typeface="Calibre"/>
              </a:rPr>
              <a:t> (i.e. one droplet containing multiple cells), whereas barcodes with low UMI counts might be droplets containing ambient RNAs but not real cells. Therefore, using UMI counts to filter cell barcodes may help to eliminate barcodes that do not represent a single cell. The choice of UMI count thresholds in published literature can vary between arbitrary cutoffs or the use of data-driven threshold, e.g. three to five times of standard deviation or median absolute deviation from the median (</a:t>
            </a:r>
            <a:r>
              <a:rPr lang="en-US" b="0" i="0" u="none" strike="noStrike" dirty="0">
                <a:solidFill>
                  <a:srgbClr val="0071D9"/>
                </a:solidFill>
                <a:effectLst/>
                <a:latin typeface="Calibre"/>
                <a:hlinkClick r:id="rId3"/>
              </a:rPr>
              <a:t>You et al., 2021</a:t>
            </a:r>
            <a:r>
              <a:rPr lang="en-US" b="0" i="0" dirty="0">
                <a:solidFill>
                  <a:srgbClr val="0A2347"/>
                </a:solidFill>
                <a:effectLst/>
                <a:latin typeface="Calibre"/>
              </a:rPr>
              <a:t>, </a:t>
            </a:r>
            <a:r>
              <a:rPr lang="en-US" b="0" i="0" u="none" strike="noStrike" dirty="0">
                <a:solidFill>
                  <a:srgbClr val="0071D9"/>
                </a:solidFill>
                <a:effectLst/>
                <a:latin typeface="Calibre"/>
                <a:hlinkClick r:id="rId4"/>
              </a:rPr>
              <a:t>Ocasio et al., 2019</a:t>
            </a:r>
            <a:r>
              <a:rPr lang="en-US" b="0" i="0" dirty="0">
                <a:solidFill>
                  <a:srgbClr val="0A2347"/>
                </a:solidFill>
                <a:effectLst/>
                <a:latin typeface="Calibre"/>
              </a:rPr>
              <a:t>).</a:t>
            </a:r>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25</a:t>
            </a:fld>
            <a:endParaRPr lang="en-US"/>
          </a:p>
        </p:txBody>
      </p:sp>
    </p:spTree>
    <p:extLst>
      <p:ext uri="{BB962C8B-B14F-4D97-AF65-F5344CB8AC3E}">
        <p14:creationId xmlns:p14="http://schemas.microsoft.com/office/powerpoint/2010/main" val="84305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Cells with 500 UMI likely were not sequenced very deeply, which is why we prefer higher UMI (at least 1000), but these cells are still likely usable</a:t>
            </a:r>
          </a:p>
          <a:p>
            <a:pPr algn="l"/>
            <a:r>
              <a:rPr lang="en-US" b="0" i="0" dirty="0">
                <a:solidFill>
                  <a:srgbClr val="000000"/>
                </a:solidFill>
                <a:effectLst/>
                <a:latin typeface="Open Sans" panose="020B0606030504020204" pitchFamily="34" charset="0"/>
              </a:rPr>
              <a:t>https://www.10xgenomics.com/analysis-guides/common-considerations-for-quality-control-filters-for-single-cell-rna-seq-data</a:t>
            </a:r>
          </a:p>
          <a:p>
            <a:pPr algn="l"/>
            <a:endParaRPr lang="en-US" b="0" i="0" dirty="0">
              <a:solidFill>
                <a:srgbClr val="606C71"/>
              </a:solidFill>
              <a:effectLst/>
              <a:latin typeface="Open Sans" panose="020B0606030504020204" pitchFamily="34" charset="0"/>
            </a:endParaRPr>
          </a:p>
          <a:p>
            <a:pPr algn="l"/>
            <a:r>
              <a:rPr lang="en-US" b="0" i="0" dirty="0">
                <a:solidFill>
                  <a:srgbClr val="606C71"/>
                </a:solidFill>
                <a:effectLst/>
                <a:latin typeface="Open Sans" panose="020B0606030504020204" pitchFamily="34" charset="0"/>
              </a:rPr>
              <a:t>The UMI counts per cell should generally be above 500, that is the low end of what we expect. If UMI counts are between 500-1000 counts, it is usable but the cells probably should have been sequenced more deeply.</a:t>
            </a:r>
          </a:p>
          <a:p>
            <a:endParaRPr lang="en-US" b="0" i="0" dirty="0">
              <a:solidFill>
                <a:srgbClr val="606C71"/>
              </a:solidFill>
              <a:effectLst/>
              <a:latin typeface="Open Sans" panose="020B0606030504020204" pitchFamily="34" charset="0"/>
            </a:endParaRPr>
          </a:p>
          <a:p>
            <a:r>
              <a:rPr lang="en-US" b="0" i="0" dirty="0">
                <a:solidFill>
                  <a:srgbClr val="0A2347"/>
                </a:solidFill>
                <a:effectLst/>
                <a:latin typeface="Calibre"/>
              </a:rPr>
              <a:t>The total UMI counts associated with a cell barcode represent the absolute number of observed transcripts in the droplet. Barcodes associated with unusually high UMI counts might be </a:t>
            </a:r>
            <a:r>
              <a:rPr lang="en-US" b="0" i="0" dirty="0" err="1">
                <a:solidFill>
                  <a:srgbClr val="0A2347"/>
                </a:solidFill>
                <a:effectLst/>
                <a:latin typeface="Calibre"/>
              </a:rPr>
              <a:t>multiplets</a:t>
            </a:r>
            <a:r>
              <a:rPr lang="en-US" b="0" i="0" dirty="0">
                <a:solidFill>
                  <a:srgbClr val="0A2347"/>
                </a:solidFill>
                <a:effectLst/>
                <a:latin typeface="Calibre"/>
              </a:rPr>
              <a:t> (i.e. one droplet containing multiple cells), whereas barcodes with low UMI counts might be droplets containing ambient RNAs but not real cells. Therefore, using UMI counts to filter cell barcodes may help to eliminate barcodes that do not represent a single cell. The choice of UMI count thresholds in published literature can vary between arbitrary cutoffs or the use of data-driven threshold, e.g. three to five times of standard deviation or median absolute deviation from the median (</a:t>
            </a:r>
            <a:r>
              <a:rPr lang="en-US" b="0" i="0" u="none" strike="noStrike" dirty="0">
                <a:solidFill>
                  <a:srgbClr val="0071D9"/>
                </a:solidFill>
                <a:effectLst/>
                <a:latin typeface="Calibre"/>
                <a:hlinkClick r:id="rId3"/>
              </a:rPr>
              <a:t>You et al., 2021</a:t>
            </a:r>
            <a:r>
              <a:rPr lang="en-US" b="0" i="0" dirty="0">
                <a:solidFill>
                  <a:srgbClr val="0A2347"/>
                </a:solidFill>
                <a:effectLst/>
                <a:latin typeface="Calibre"/>
              </a:rPr>
              <a:t>, </a:t>
            </a:r>
            <a:r>
              <a:rPr lang="en-US" b="0" i="0" u="none" strike="noStrike" dirty="0">
                <a:solidFill>
                  <a:srgbClr val="0071D9"/>
                </a:solidFill>
                <a:effectLst/>
                <a:latin typeface="Calibre"/>
                <a:hlinkClick r:id="rId4"/>
              </a:rPr>
              <a:t>Ocasio et al., 2019</a:t>
            </a:r>
            <a:r>
              <a:rPr lang="en-US" b="0" i="0" dirty="0">
                <a:solidFill>
                  <a:srgbClr val="0A2347"/>
                </a:solidFill>
                <a:effectLst/>
                <a:latin typeface="Calibre"/>
              </a:rPr>
              <a:t>).</a:t>
            </a:r>
            <a:endParaRPr lang="en-US" dirty="0"/>
          </a:p>
        </p:txBody>
      </p:sp>
      <p:sp>
        <p:nvSpPr>
          <p:cNvPr id="4" name="Slide Number Placeholder 3"/>
          <p:cNvSpPr>
            <a:spLocks noGrp="1"/>
          </p:cNvSpPr>
          <p:nvPr>
            <p:ph type="sldNum" sz="quarter" idx="5"/>
          </p:nvPr>
        </p:nvSpPr>
        <p:spPr/>
        <p:txBody>
          <a:bodyPr/>
          <a:lstStyle/>
          <a:p>
            <a:fld id="{BA7F8134-1FA5-6744-9651-9D4353E93035}" type="slidenum">
              <a:rPr lang="en-US" smtClean="0"/>
              <a:t>26</a:t>
            </a:fld>
            <a:endParaRPr lang="en-US"/>
          </a:p>
        </p:txBody>
      </p:sp>
    </p:spTree>
    <p:extLst>
      <p:ext uri="{BB962C8B-B14F-4D97-AF65-F5344CB8AC3E}">
        <p14:creationId xmlns:p14="http://schemas.microsoft.com/office/powerpoint/2010/main" val="1595882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606C71"/>
                </a:solidFill>
                <a:effectLst/>
                <a:latin typeface="Open Sans" panose="020B0606030504020204" pitchFamily="34" charset="0"/>
              </a:rPr>
              <a:t>It could also be that there are </a:t>
            </a:r>
            <a:r>
              <a:rPr lang="en-US" b="1" i="0" dirty="0">
                <a:solidFill>
                  <a:srgbClr val="606C71"/>
                </a:solidFill>
                <a:effectLst/>
                <a:latin typeface="Open Sans" panose="020B0606030504020204" pitchFamily="34" charset="0"/>
              </a:rPr>
              <a:t>biologically different types of cells</a:t>
            </a:r>
            <a:r>
              <a:rPr lang="en-US" b="0" i="0" dirty="0">
                <a:solidFill>
                  <a:srgbClr val="606C71"/>
                </a:solidFill>
                <a:effectLst/>
                <a:latin typeface="Open Sans" panose="020B0606030504020204" pitchFamily="34" charset="0"/>
              </a:rPr>
              <a:t> (i.e. quiescent cell populations, less complex cells of interest), and/or one type is much smaller than the other (i.e. cells with high counts may be cells that are larger in size). Therefore, this threshold should be assessed with other metrics that we describe in this lesson.</a:t>
            </a:r>
          </a:p>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606C71"/>
              </a:solidFill>
              <a:effectLst/>
              <a:latin typeface="Open Sans" panose="020B0606030504020204" pitchFamily="34" charset="0"/>
            </a:endParaRPr>
          </a:p>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606C71"/>
                </a:solidFill>
                <a:effectLst/>
                <a:latin typeface="Open Sans" panose="020B0606030504020204" pitchFamily="34" charset="0"/>
              </a:rPr>
              <a:t>Minimum threshold of gene per cells tries to ensure that you are capturing the transcriptional diversity of your cells</a:t>
            </a:r>
          </a:p>
        </p:txBody>
      </p:sp>
      <p:sp>
        <p:nvSpPr>
          <p:cNvPr id="4" name="Slide Number Placeholder 3"/>
          <p:cNvSpPr>
            <a:spLocks noGrp="1"/>
          </p:cNvSpPr>
          <p:nvPr>
            <p:ph type="sldNum" sz="quarter" idx="5"/>
          </p:nvPr>
        </p:nvSpPr>
        <p:spPr/>
        <p:txBody>
          <a:bodyPr/>
          <a:lstStyle/>
          <a:p>
            <a:fld id="{BA7F8134-1FA5-6744-9651-9D4353E93035}" type="slidenum">
              <a:rPr lang="en-US" smtClean="0"/>
              <a:t>27</a:t>
            </a:fld>
            <a:endParaRPr lang="en-US"/>
          </a:p>
        </p:txBody>
      </p:sp>
    </p:spTree>
    <p:extLst>
      <p:ext uri="{BB962C8B-B14F-4D97-AF65-F5344CB8AC3E}">
        <p14:creationId xmlns:p14="http://schemas.microsoft.com/office/powerpoint/2010/main" val="3948988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606C71"/>
                </a:solidFill>
                <a:effectLst/>
                <a:latin typeface="Open Sans" panose="020B0606030504020204" pitchFamily="34" charset="0"/>
              </a:rPr>
              <a:t>It could also be that there are </a:t>
            </a:r>
            <a:r>
              <a:rPr lang="en-US" b="1" i="0" dirty="0">
                <a:solidFill>
                  <a:srgbClr val="606C71"/>
                </a:solidFill>
                <a:effectLst/>
                <a:latin typeface="Open Sans" panose="020B0606030504020204" pitchFamily="34" charset="0"/>
              </a:rPr>
              <a:t>biologically different types of cells</a:t>
            </a:r>
            <a:r>
              <a:rPr lang="en-US" b="0" i="0" dirty="0">
                <a:solidFill>
                  <a:srgbClr val="606C71"/>
                </a:solidFill>
                <a:effectLst/>
                <a:latin typeface="Open Sans" panose="020B0606030504020204" pitchFamily="34" charset="0"/>
              </a:rPr>
              <a:t> (i.e. quiescent cell populations, less complex cells of interest), and/or one type is much smaller than the other (i.e. cells with high counts may be cells that are larger in size). Therefore, this threshold should be assessed with other metrics that we describe in this lesson.</a:t>
            </a:r>
          </a:p>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606C71"/>
              </a:solidFill>
              <a:effectLst/>
              <a:latin typeface="Open Sans" panose="020B0606030504020204" pitchFamily="34" charset="0"/>
            </a:endParaRPr>
          </a:p>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606C71"/>
                </a:solidFill>
                <a:effectLst/>
                <a:latin typeface="Open Sans" panose="020B0606030504020204" pitchFamily="34" charset="0"/>
              </a:rPr>
              <a:t>Minimum threshold of gene per cells tries to ensure that you are capturing the transcriptional diversity of your cells</a:t>
            </a:r>
          </a:p>
        </p:txBody>
      </p:sp>
      <p:sp>
        <p:nvSpPr>
          <p:cNvPr id="4" name="Slide Number Placeholder 3"/>
          <p:cNvSpPr>
            <a:spLocks noGrp="1"/>
          </p:cNvSpPr>
          <p:nvPr>
            <p:ph type="sldNum" sz="quarter" idx="5"/>
          </p:nvPr>
        </p:nvSpPr>
        <p:spPr/>
        <p:txBody>
          <a:bodyPr/>
          <a:lstStyle/>
          <a:p>
            <a:fld id="{BA7F8134-1FA5-6744-9651-9D4353E93035}" type="slidenum">
              <a:rPr lang="en-US" smtClean="0"/>
              <a:t>28</a:t>
            </a:fld>
            <a:endParaRPr lang="en-US"/>
          </a:p>
        </p:txBody>
      </p:sp>
    </p:spTree>
    <p:extLst>
      <p:ext uri="{BB962C8B-B14F-4D97-AF65-F5344CB8AC3E}">
        <p14:creationId xmlns:p14="http://schemas.microsoft.com/office/powerpoint/2010/main" val="834469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rPr>
              <a:t>Mitochondrial genes are involved in several processes, such as gene regulations, cancer, aging, degenerative diseases, etc. A high mitochondrial count may indicate high respiratory activity, rather than apoptosis. Different tissues also vary in the mitochondrial count.</a:t>
            </a:r>
          </a:p>
          <a:p>
            <a:pPr marL="0" indent="0">
              <a:buNone/>
            </a:pPr>
            <a:endParaRPr lang="en-US" u="none" strike="noStrike" dirty="0">
              <a:solidFill>
                <a:srgbClr val="58595B"/>
              </a:solidFill>
              <a:hlinkClick r:id="rId3"/>
            </a:endParaRPr>
          </a:p>
          <a:p>
            <a:pPr marL="0" indent="0">
              <a:buNone/>
            </a:pPr>
            <a:r>
              <a:rPr lang="en-US" b="0" i="0" u="none" strike="noStrike" dirty="0">
                <a:solidFill>
                  <a:srgbClr val="1A1F75"/>
                </a:solidFill>
                <a:effectLst/>
                <a:hlinkClick r:id="rId3"/>
              </a:rPr>
              <a:t>Mercer et al. (2011)</a:t>
            </a:r>
            <a:r>
              <a:rPr lang="en-US" b="0" i="0" dirty="0">
                <a:solidFill>
                  <a:srgbClr val="58595B"/>
                </a:solidFill>
                <a:effectLst/>
              </a:rPr>
              <a:t> </a:t>
            </a:r>
            <a:r>
              <a:rPr lang="en-US" b="0" i="0" dirty="0">
                <a:effectLst/>
              </a:rPr>
              <a:t>observed that this number can range from 5% to 30% between tissues due to varied energy demands. Other factors can also contribute to the variation, such as species, sequencing platforms, sample conditions, etc.</a:t>
            </a:r>
          </a:p>
          <a:p>
            <a:pPr marL="0" indent="0">
              <a:buNone/>
            </a:pPr>
            <a:endParaRPr lang="en-US" dirty="0">
              <a:solidFill>
                <a:srgbClr val="58595B"/>
              </a:solidFill>
            </a:endParaRPr>
          </a:p>
          <a:p>
            <a:pPr marL="0" indent="0">
              <a:buNone/>
            </a:pPr>
            <a:r>
              <a:rPr lang="en-US" b="0" i="0" u="none" strike="noStrike" dirty="0">
                <a:solidFill>
                  <a:srgbClr val="1A1F75"/>
                </a:solidFill>
                <a:effectLst/>
                <a:hlinkClick r:id="rId4"/>
              </a:rPr>
              <a:t>Osorio &amp; Cai (2021)</a:t>
            </a:r>
            <a:r>
              <a:rPr lang="en-US" b="0" i="0" dirty="0">
                <a:solidFill>
                  <a:srgbClr val="58595B"/>
                </a:solidFill>
                <a:effectLst/>
              </a:rPr>
              <a:t> </a:t>
            </a:r>
            <a:r>
              <a:rPr lang="en-US" b="0" i="0" dirty="0">
                <a:effectLst/>
              </a:rPr>
              <a:t>found that the average proportion of mitochondrial DNA in </a:t>
            </a:r>
            <a:r>
              <a:rPr lang="en-US" b="0" i="0" dirty="0" err="1">
                <a:effectLst/>
              </a:rPr>
              <a:t>scRNA</a:t>
            </a:r>
            <a:r>
              <a:rPr lang="en-US" b="0" i="0" dirty="0">
                <a:effectLst/>
              </a:rPr>
              <a:t>-seq data from human tissues is significantly higher than in mouse tissue. The authors recommended a new standardized threshold for the mitochondrial count of:</a:t>
            </a:r>
          </a:p>
          <a:p>
            <a:pPr lvl="1"/>
            <a:r>
              <a:rPr lang="en-US" b="0" i="0" dirty="0">
                <a:effectLst/>
              </a:rPr>
              <a:t>10% in human samples</a:t>
            </a:r>
          </a:p>
          <a:p>
            <a:pPr lvl="1"/>
            <a:r>
              <a:rPr lang="en-US" b="0" i="0" dirty="0">
                <a:effectLst/>
              </a:rPr>
              <a:t>5% for mouse samples.</a:t>
            </a:r>
            <a:endParaRPr lang="en-US" dirty="0"/>
          </a:p>
          <a:p>
            <a:pPr algn="l"/>
            <a:endParaRPr lang="en-US" b="0" i="0" dirty="0">
              <a:solidFill>
                <a:srgbClr val="606C71"/>
              </a:solidFill>
              <a:effectLst/>
              <a:latin typeface="Open Sans" panose="020B0606030504020204" pitchFamily="34" charset="0"/>
            </a:endParaRPr>
          </a:p>
          <a:p>
            <a:pPr algn="l"/>
            <a:endParaRPr lang="en-US" b="0" i="0" dirty="0">
              <a:solidFill>
                <a:srgbClr val="606C71"/>
              </a:solidFill>
              <a:effectLst/>
              <a:latin typeface="Open Sans" panose="020B0606030504020204" pitchFamily="34" charset="0"/>
            </a:endParaRPr>
          </a:p>
          <a:p>
            <a:pPr algn="l"/>
            <a:endParaRPr lang="en-US" b="0" i="0" dirty="0">
              <a:solidFill>
                <a:srgbClr val="606C71"/>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BA7F8134-1FA5-6744-9651-9D4353E93035}" type="slidenum">
              <a:rPr lang="en-US" smtClean="0"/>
              <a:t>29</a:t>
            </a:fld>
            <a:endParaRPr lang="en-US"/>
          </a:p>
        </p:txBody>
      </p:sp>
    </p:spTree>
    <p:extLst>
      <p:ext uri="{BB962C8B-B14F-4D97-AF65-F5344CB8AC3E}">
        <p14:creationId xmlns:p14="http://schemas.microsoft.com/office/powerpoint/2010/main" val="185688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945312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rPr>
              <a:t>Now that we have visualized the various metrics, we can decide on the thresholds to apply which will result in the removal of low quality cells. Often the recommendations mentioned earlier are a rough guideline, and the specific experiment needs to inform the exact thresholds chosen.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36049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Doublets can occur when a droplet captures two or more cells instead of just one, making it appear as if the transcripts from multiple cell originate from only one cell</a:t>
            </a:r>
          </a:p>
          <a:p>
            <a:pPr marL="0" indent="0">
              <a:buFont typeface="Arial" panose="020B0604020202020204" pitchFamily="34" charset="0"/>
              <a:buNone/>
            </a:pPr>
            <a:r>
              <a:rPr lang="en-US" dirty="0">
                <a:effectLst/>
              </a:rPr>
              <a:t>A couple different approaches that can be used to detected doublets, one approach is to set maximum thresholds for UMI or gene counts, to exclude cells that seem to have unusually high expression</a:t>
            </a:r>
          </a:p>
          <a:p>
            <a:pPr marL="0" indent="0">
              <a:buFont typeface="Arial" panose="020B0604020202020204" pitchFamily="34" charset="0"/>
              <a:buNone/>
            </a:pPr>
            <a:r>
              <a:rPr lang="en-US" dirty="0">
                <a:effectLst/>
              </a:rPr>
              <a:t>Or use tools that attempt to characterize what doublet expression profiles would like for your specific data and identify cells with those expression patterns (</a:t>
            </a:r>
            <a:r>
              <a:rPr lang="en-US" dirty="0" err="1">
                <a:effectLst/>
              </a:rPr>
              <a:t>e.g</a:t>
            </a:r>
            <a:r>
              <a:rPr lang="en-US" dirty="0">
                <a:effectLst/>
              </a:rPr>
              <a:t> </a:t>
            </a:r>
            <a:r>
              <a:rPr lang="en-US" dirty="0" err="1">
                <a:effectLst/>
              </a:rPr>
              <a:t>DoubletFinder</a:t>
            </a:r>
            <a:r>
              <a:rPr lang="en-US" dirty="0">
                <a:effectLst/>
              </a:rPr>
              <a:t>)</a:t>
            </a:r>
          </a:p>
          <a:p>
            <a:r>
              <a:rPr lang="en-US" dirty="0">
                <a:effectLst/>
              </a:rPr>
              <a:t>Neuronal cells have lots of intermediate expression, could filter out true cells as doublets</a:t>
            </a:r>
          </a:p>
          <a:p>
            <a:pPr lvl="0"/>
            <a:endParaRPr lang="en-US" dirty="0">
              <a:effectLst/>
            </a:endParaRPr>
          </a:p>
          <a:p>
            <a:pPr lvl="0"/>
            <a:r>
              <a:rPr lang="en-US" dirty="0">
                <a:effectLst/>
              </a:rPr>
              <a:t>In single-cell RNA sequencing experiments, doublets are generated from two cells. They typically arise due to errors in cell sorting or capture, especially in droplet-based protocols involving thousands of cells. Doublets are obviously undesirable when the aim is to characterize populations at the single-cell level. In particular, they can incorrectly suggest the existence of intermediate populations or transitory states that do not actually exist. Thus, it is desirable to remove doublet libraries so that they do not compromise interpretation of the results.</a:t>
            </a:r>
          </a:p>
          <a:p>
            <a:pPr lvl="0"/>
            <a:endParaRPr lang="en-US" dirty="0">
              <a:effectLst/>
            </a:endParaRPr>
          </a:p>
          <a:p>
            <a:pPr lvl="0"/>
            <a:r>
              <a:rPr lang="en-US" dirty="0">
                <a:effectLst/>
              </a:rPr>
              <a:t>Many workflows use maximum thresholds for UMIs or genes, with the idea that a much higher number of reads or genes detected indicate multiple cells. While this rationale seems to be intuitive, it is not accurate. Also, many of the tools used to detect doublets </a:t>
            </a:r>
            <a:r>
              <a:rPr lang="en-US" b="1" dirty="0">
                <a:effectLst/>
              </a:rPr>
              <a:t>tend to get rid of cells with intermediate or continuous phenotypes</a:t>
            </a:r>
            <a:r>
              <a:rPr lang="en-US" dirty="0">
                <a:effectLst/>
              </a:rPr>
              <a:t>, although they may work well on datasets with very discrete cell types. </a:t>
            </a:r>
            <a:r>
              <a:rPr lang="en-US" u="none" strike="noStrike" dirty="0">
                <a:solidFill>
                  <a:srgbClr val="1E6BB8"/>
                </a:solidFill>
                <a:effectLst/>
                <a:hlinkClick r:id="rId3"/>
              </a:rPr>
              <a:t>Scrublet</a:t>
            </a:r>
            <a:r>
              <a:rPr lang="en-US" dirty="0">
                <a:effectLst/>
              </a:rPr>
              <a:t> is a popular tool for doublet detection, but we haven’t adequately benchmarked it yet. Currently, we recommend not including any thresholds at this point in time. When we have identified markers for each of the clusters, we suggest exploring the markers to determine whether the markers apply to more than one cell type.</a:t>
            </a:r>
          </a:p>
          <a:p>
            <a:pPr algn="l"/>
            <a:endParaRPr lang="en-US" b="0" i="0" dirty="0">
              <a:solidFill>
                <a:srgbClr val="606C71"/>
              </a:solidFill>
              <a:effectLst/>
              <a:latin typeface="Open Sans" panose="020B0606030504020204" pitchFamily="34" charset="0"/>
            </a:endParaRPr>
          </a:p>
          <a:p>
            <a:pPr algn="l"/>
            <a:endParaRPr lang="en-US" b="0" i="0" dirty="0">
              <a:solidFill>
                <a:srgbClr val="606C71"/>
              </a:solidFill>
              <a:effectLst/>
              <a:latin typeface="Open Sans" panose="020B0606030504020204" pitchFamily="34" charset="0"/>
            </a:endParaRPr>
          </a:p>
          <a:p>
            <a:pPr algn="l"/>
            <a:endParaRPr lang="en-US" b="0" i="0" dirty="0">
              <a:solidFill>
                <a:srgbClr val="606C71"/>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BA7F8134-1FA5-6744-9651-9D4353E93035}" type="slidenum">
              <a:rPr lang="en-US" smtClean="0"/>
              <a:t>31</a:t>
            </a:fld>
            <a:endParaRPr lang="en-US"/>
          </a:p>
        </p:txBody>
      </p:sp>
    </p:spTree>
    <p:extLst>
      <p:ext uri="{BB962C8B-B14F-4D97-AF65-F5344CB8AC3E}">
        <p14:creationId xmlns:p14="http://schemas.microsoft.com/office/powerpoint/2010/main" val="228554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606C71"/>
                </a:solidFill>
                <a:effectLst/>
                <a:latin typeface="Open Sans" panose="020B0606030504020204" pitchFamily="34" charset="0"/>
              </a:rPr>
              <a:t>https://</a:t>
            </a:r>
            <a:r>
              <a:rPr lang="en-US" b="0" i="0" dirty="0" err="1">
                <a:solidFill>
                  <a:srgbClr val="606C71"/>
                </a:solidFill>
                <a:effectLst/>
                <a:latin typeface="Open Sans" panose="020B0606030504020204" pitchFamily="34" charset="0"/>
              </a:rPr>
              <a:t>satijalab.org</a:t>
            </a:r>
            <a:r>
              <a:rPr lang="en-US" b="0" i="0" dirty="0">
                <a:solidFill>
                  <a:srgbClr val="606C71"/>
                </a:solidFill>
                <a:effectLst/>
                <a:latin typeface="Open Sans" panose="020B0606030504020204" pitchFamily="34" charset="0"/>
              </a:rPr>
              <a:t>/</a:t>
            </a:r>
            <a:r>
              <a:rPr lang="en-US" b="0" i="0" dirty="0" err="1">
                <a:solidFill>
                  <a:srgbClr val="606C71"/>
                </a:solidFill>
                <a:effectLst/>
                <a:latin typeface="Open Sans" panose="020B0606030504020204" pitchFamily="34" charset="0"/>
              </a:rPr>
              <a:t>seurat</a:t>
            </a:r>
            <a:r>
              <a:rPr lang="en-US" b="0" i="0" dirty="0">
                <a:solidFill>
                  <a:srgbClr val="606C71"/>
                </a:solidFill>
                <a:effectLst/>
                <a:latin typeface="Open Sans" panose="020B0606030504020204" pitchFamily="34" charset="0"/>
              </a:rPr>
              <a:t>/articles/pbmc3k_tutorial</a:t>
            </a:r>
          </a:p>
          <a:p>
            <a:pPr marL="0" indent="0" algn="l">
              <a:buFont typeface="Arial" panose="020B0604020202020204" pitchFamily="34" charset="0"/>
              <a:buNone/>
            </a:pPr>
            <a:endParaRPr lang="en-US" b="0" i="0" dirty="0">
              <a:solidFill>
                <a:srgbClr val="606C71"/>
              </a:solidFill>
              <a:effectLst/>
              <a:latin typeface="Open Sans" panose="020B0606030504020204" pitchFamily="34" charset="0"/>
            </a:endParaRPr>
          </a:p>
          <a:p>
            <a:pPr marL="0" indent="0" algn="l">
              <a:buFont typeface="Arial" panose="020B0604020202020204" pitchFamily="34" charset="0"/>
              <a:buNone/>
            </a:pPr>
            <a:endParaRPr lang="en-US" b="0" i="0" dirty="0">
              <a:solidFill>
                <a:srgbClr val="606C71"/>
              </a:solidFill>
              <a:effectLst/>
              <a:latin typeface="Open Sans" panose="020B0606030504020204" pitchFamily="34" charset="0"/>
            </a:endParaRPr>
          </a:p>
          <a:p>
            <a:pPr marL="0" indent="0" algn="l">
              <a:buFont typeface="Arial" panose="020B0604020202020204" pitchFamily="34" charset="0"/>
              <a:buNone/>
            </a:pPr>
            <a:endParaRPr lang="en-US" b="0" i="0" dirty="0">
              <a:solidFill>
                <a:srgbClr val="606C71"/>
              </a:solidFill>
              <a:effectLst/>
              <a:latin typeface="Open Sans" panose="020B0606030504020204" pitchFamily="34" charset="0"/>
            </a:endParaRPr>
          </a:p>
          <a:p>
            <a:pPr marL="0" indent="0" algn="l">
              <a:buFont typeface="Arial" panose="020B0604020202020204" pitchFamily="34" charset="0"/>
              <a:buNone/>
            </a:pPr>
            <a:r>
              <a:rPr lang="en-US" b="0" i="0" dirty="0">
                <a:solidFill>
                  <a:srgbClr val="2C3E50"/>
                </a:solidFill>
                <a:effectLst/>
                <a:latin typeface="Lato" panose="020F0502020204030204" pitchFamily="34" charset="0"/>
              </a:rPr>
              <a:t>Normalization method “</a:t>
            </a:r>
            <a:r>
              <a:rPr lang="en-US" b="0" i="0" dirty="0" err="1">
                <a:solidFill>
                  <a:srgbClr val="2C3E50"/>
                </a:solidFill>
                <a:effectLst/>
                <a:latin typeface="Lato" panose="020F0502020204030204" pitchFamily="34" charset="0"/>
              </a:rPr>
              <a:t>LogNormalize</a:t>
            </a:r>
            <a:r>
              <a:rPr lang="en-US" b="0" i="0" dirty="0">
                <a:solidFill>
                  <a:srgbClr val="2C3E50"/>
                </a:solidFill>
                <a:effectLst/>
                <a:latin typeface="Lato" panose="020F0502020204030204" pitchFamily="34" charset="0"/>
              </a:rPr>
              <a:t>” that normalizes the feature expression measurements for each cell by the total expression, multiplies this by a scale factor (10,000 by default), and log-transforms the result</a:t>
            </a:r>
          </a:p>
          <a:p>
            <a:pPr algn="l"/>
            <a:r>
              <a:rPr lang="en-US" b="0" i="0" dirty="0">
                <a:solidFill>
                  <a:srgbClr val="2C3E50"/>
                </a:solidFill>
                <a:effectLst/>
                <a:latin typeface="Lato" panose="020F0502020204030203" pitchFamily="34" charset="0"/>
              </a:rPr>
              <a:t>We next calculate a subset of features that exhibit high cell-to-cell variation in the dataset (</a:t>
            </a:r>
            <a:r>
              <a:rPr lang="en-US" b="0" i="0" dirty="0" err="1">
                <a:solidFill>
                  <a:srgbClr val="2C3E50"/>
                </a:solidFill>
                <a:effectLst/>
                <a:latin typeface="Lato" panose="020F0502020204030203" pitchFamily="34" charset="0"/>
              </a:rPr>
              <a:t>i.e</a:t>
            </a:r>
            <a:r>
              <a:rPr lang="en-US" b="0" i="0" dirty="0">
                <a:solidFill>
                  <a:srgbClr val="2C3E50"/>
                </a:solidFill>
                <a:effectLst/>
                <a:latin typeface="Lato" panose="020F0502020204030203" pitchFamily="34" charset="0"/>
              </a:rPr>
              <a:t>, they are highly expressed in some cells, and lowly expressed in others)</a:t>
            </a:r>
          </a:p>
          <a:p>
            <a:pPr algn="l"/>
            <a:r>
              <a:rPr lang="en-US" b="0" i="0" dirty="0">
                <a:solidFill>
                  <a:srgbClr val="2C3E50"/>
                </a:solidFill>
                <a:effectLst/>
                <a:latin typeface="Lato" panose="020F0502020204030203" pitchFamily="34" charset="0"/>
              </a:rPr>
              <a:t>We apply a linear transformation (‘scaling’) that is a standard pre-processing step prior to dimensional reduction techniques like PCA</a:t>
            </a:r>
          </a:p>
          <a:p>
            <a:pPr algn="l"/>
            <a:r>
              <a:rPr lang="en-US" b="0" i="0" dirty="0">
                <a:solidFill>
                  <a:srgbClr val="2C3E50"/>
                </a:solidFill>
                <a:effectLst/>
                <a:latin typeface="Lato" panose="020F0502020204030203" pitchFamily="34" charset="0"/>
              </a:rPr>
              <a:t>For the first principal components, Seurat outputs a list of genes with the most positive and negative loadings, representing modules of genes that exhibit either correlation (or anti-correlation) across single-cells in the dataset</a:t>
            </a:r>
          </a:p>
          <a:p>
            <a:pPr algn="l"/>
            <a:r>
              <a:rPr lang="en-US" b="0" i="0" dirty="0">
                <a:solidFill>
                  <a:srgbClr val="2C3E50"/>
                </a:solidFill>
                <a:effectLst/>
                <a:latin typeface="Lato" panose="020F0502020204030203" pitchFamily="34" charset="0"/>
              </a:rPr>
              <a:t>Seurat clusters cells based on their PCA scores, with each PC essentially representing a ‘</a:t>
            </a:r>
            <a:r>
              <a:rPr lang="en-US" b="0" i="0" dirty="0" err="1">
                <a:solidFill>
                  <a:srgbClr val="2C3E50"/>
                </a:solidFill>
                <a:effectLst/>
                <a:latin typeface="Lato" panose="020F0502020204030203" pitchFamily="34" charset="0"/>
              </a:rPr>
              <a:t>metafeature</a:t>
            </a:r>
            <a:r>
              <a:rPr lang="en-US" b="0" i="0" dirty="0">
                <a:solidFill>
                  <a:srgbClr val="2C3E50"/>
                </a:solidFill>
                <a:effectLst/>
                <a:latin typeface="Lato" panose="020F0502020204030203" pitchFamily="34" charset="0"/>
              </a:rPr>
              <a:t>’ that combines information across a correlated feature set</a:t>
            </a:r>
          </a:p>
          <a:p>
            <a:pPr algn="l"/>
            <a:r>
              <a:rPr lang="en-US" b="0" i="0" dirty="0">
                <a:solidFill>
                  <a:srgbClr val="2C3E50"/>
                </a:solidFill>
                <a:effectLst/>
                <a:latin typeface="Lato" panose="020F0502020204030203" pitchFamily="34" charset="0"/>
              </a:rPr>
              <a:t>The top principal components therefore represent a robust compression of the dataset</a:t>
            </a:r>
          </a:p>
          <a:p>
            <a:pPr algn="l"/>
            <a:r>
              <a:rPr lang="en-US" b="0" i="0" dirty="0">
                <a:solidFill>
                  <a:srgbClr val="2C3E50"/>
                </a:solidFill>
                <a:effectLst/>
                <a:latin typeface="Lato" panose="020F0502020204030203" pitchFamily="34" charset="0"/>
              </a:rPr>
              <a:t>Based on each cell’s values for the principal components, Seurat then performs clustering to attempt to group cells with similar expression profile</a:t>
            </a:r>
          </a:p>
          <a:p>
            <a:pPr algn="l"/>
            <a:r>
              <a:rPr lang="en-US" b="0" i="1" dirty="0">
                <a:solidFill>
                  <a:srgbClr val="2C3E50"/>
                </a:solidFill>
                <a:effectLst/>
                <a:latin typeface="Lato" panose="020F0502020204030203" pitchFamily="34" charset="0"/>
              </a:rPr>
              <a:t>Distance metric</a:t>
            </a:r>
            <a:r>
              <a:rPr lang="en-US" b="0" i="0" dirty="0">
                <a:solidFill>
                  <a:srgbClr val="2C3E50"/>
                </a:solidFill>
                <a:effectLst/>
                <a:latin typeface="Lato" panose="020F0502020204030203" pitchFamily="34" charset="0"/>
              </a:rPr>
              <a:t> which drives the clustering analysis (based on previously identified PCs)</a:t>
            </a:r>
          </a:p>
          <a:p>
            <a:pPr algn="l"/>
            <a:r>
              <a:rPr lang="en-US" b="0" i="0" dirty="0">
                <a:solidFill>
                  <a:srgbClr val="2C3E50"/>
                </a:solidFill>
                <a:effectLst/>
                <a:latin typeface="Lato" panose="020F0502020204030203" pitchFamily="34" charset="0"/>
              </a:rPr>
              <a:t>First construct a KNN graph based on the </a:t>
            </a:r>
            <a:r>
              <a:rPr lang="en-US" b="0" i="0" dirty="0" err="1">
                <a:solidFill>
                  <a:srgbClr val="2C3E50"/>
                </a:solidFill>
                <a:effectLst/>
                <a:latin typeface="Lato" panose="020F0502020204030203" pitchFamily="34" charset="0"/>
              </a:rPr>
              <a:t>euclidean</a:t>
            </a:r>
            <a:r>
              <a:rPr lang="en-US" b="0" i="0" dirty="0">
                <a:solidFill>
                  <a:srgbClr val="2C3E50"/>
                </a:solidFill>
                <a:effectLst/>
                <a:latin typeface="Lato" panose="020F0502020204030203" pitchFamily="34" charset="0"/>
              </a:rPr>
              <a:t> distance in PCA space, and refine the edge weights between any two cells based on the shared overlap in their local neighborhoods</a:t>
            </a:r>
          </a:p>
          <a:p>
            <a:pPr algn="l"/>
            <a:r>
              <a:rPr lang="en-US" b="0" i="0" dirty="0">
                <a:solidFill>
                  <a:srgbClr val="2C3E50"/>
                </a:solidFill>
                <a:effectLst/>
                <a:latin typeface="Lato" panose="020F0502020204030203" pitchFamily="34" charset="0"/>
              </a:rPr>
              <a:t>Iteratively group cells together to find optimized groupings or clusters</a:t>
            </a:r>
          </a:p>
          <a:p>
            <a:pPr algn="l"/>
            <a:r>
              <a:rPr lang="en-US" b="0" i="0" dirty="0">
                <a:solidFill>
                  <a:srgbClr val="2C3E50"/>
                </a:solidFill>
                <a:effectLst/>
                <a:latin typeface="Lato" panose="020F0502020204030203" pitchFamily="34" charset="0"/>
              </a:rPr>
              <a:t>Then finally to visualize the clustering in two dimensions, you can use either </a:t>
            </a:r>
            <a:r>
              <a:rPr lang="en-US" b="0" i="0" dirty="0" err="1">
                <a:solidFill>
                  <a:srgbClr val="2C3E50"/>
                </a:solidFill>
                <a:effectLst/>
                <a:latin typeface="Lato" panose="020F0502020204030203" pitchFamily="34" charset="0"/>
              </a:rPr>
              <a:t>tSNEs</a:t>
            </a:r>
            <a:r>
              <a:rPr lang="en-US" b="0" i="0" dirty="0">
                <a:solidFill>
                  <a:srgbClr val="2C3E50"/>
                </a:solidFill>
                <a:effectLst/>
                <a:latin typeface="Lato" panose="020F0502020204030203" pitchFamily="34" charset="0"/>
              </a:rPr>
              <a:t> or UMAPs</a:t>
            </a:r>
          </a:p>
          <a:p>
            <a:pPr algn="l"/>
            <a:r>
              <a:rPr lang="en-US" b="0" i="0" dirty="0">
                <a:solidFill>
                  <a:srgbClr val="2C3E50"/>
                </a:solidFill>
                <a:effectLst/>
                <a:latin typeface="Lato" panose="020F0502020204030203" pitchFamily="34" charset="0"/>
              </a:rPr>
              <a:t>Cells that are grouped together within graph-based clusters determined above should generally co-localize on these dimension reduction plots</a:t>
            </a:r>
          </a:p>
        </p:txBody>
      </p:sp>
      <p:sp>
        <p:nvSpPr>
          <p:cNvPr id="4" name="Slide Number Placeholder 3"/>
          <p:cNvSpPr>
            <a:spLocks noGrp="1"/>
          </p:cNvSpPr>
          <p:nvPr>
            <p:ph type="sldNum" sz="quarter" idx="5"/>
          </p:nvPr>
        </p:nvSpPr>
        <p:spPr/>
        <p:txBody>
          <a:bodyPr/>
          <a:lstStyle/>
          <a:p>
            <a:fld id="{BA7F8134-1FA5-6744-9651-9D4353E93035}" type="slidenum">
              <a:rPr lang="en-US" smtClean="0"/>
              <a:t>32</a:t>
            </a:fld>
            <a:endParaRPr lang="en-US"/>
          </a:p>
        </p:txBody>
      </p:sp>
    </p:spTree>
    <p:extLst>
      <p:ext uri="{BB962C8B-B14F-4D97-AF65-F5344CB8AC3E}">
        <p14:creationId xmlns:p14="http://schemas.microsoft.com/office/powerpoint/2010/main" val="2293359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0FEDF-0EF7-A9F6-6D81-E6E375C23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501D2-0EB0-23E2-815C-FC2744935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52287-EC8F-0B82-0723-5FD101A55D5C}"/>
              </a:ext>
            </a:extLst>
          </p:cNvPr>
          <p:cNvSpPr>
            <a:spLocks noGrp="1"/>
          </p:cNvSpPr>
          <p:nvPr>
            <p:ph type="body" idx="1"/>
          </p:nvPr>
        </p:nvSpPr>
        <p:spPr/>
        <p:txBody>
          <a:bodyPr/>
          <a:lstStyle/>
          <a:p>
            <a:pPr algn="l"/>
            <a:endParaRPr lang="en-US" dirty="0"/>
          </a:p>
        </p:txBody>
      </p:sp>
      <p:sp>
        <p:nvSpPr>
          <p:cNvPr id="4" name="Date Placeholder 3">
            <a:extLst>
              <a:ext uri="{FF2B5EF4-FFF2-40B4-BE49-F238E27FC236}">
                <a16:creationId xmlns:a16="http://schemas.microsoft.com/office/drawing/2014/main" id="{D3B6A234-2542-DDC9-0C7E-6D7A778FC910}"/>
              </a:ext>
            </a:extLst>
          </p:cNvPr>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a:extLst>
              <a:ext uri="{FF2B5EF4-FFF2-40B4-BE49-F238E27FC236}">
                <a16:creationId xmlns:a16="http://schemas.microsoft.com/office/drawing/2014/main" id="{EF4CB35E-2D05-8D07-3005-C505E607DC5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528BA5D-1BA5-3E97-3F5F-BDA26054AC8A}"/>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947001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t>If there are multiple samples, are they integrating well?</a:t>
            </a:r>
          </a:p>
          <a:p>
            <a:pPr marL="0" indent="0" algn="l">
              <a:buFont typeface="Arial" panose="020B0604020202020204" pitchFamily="34" charset="0"/>
              <a:buNone/>
            </a:pPr>
            <a:r>
              <a:rPr lang="en-US" dirty="0"/>
              <a:t>Look for rainbow effect -&gt; indicating need for better integration</a:t>
            </a:r>
          </a:p>
          <a:p>
            <a:pPr marL="0" indent="0" algn="l">
              <a:buFont typeface="Arial" panose="020B0604020202020204" pitchFamily="34" charset="0"/>
              <a:buNone/>
            </a:pPr>
            <a:r>
              <a:rPr lang="en-US" dirty="0"/>
              <a:t>E.g. using Harmony Integration method</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749199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evidence of strong ambient RNA contamination?</a:t>
            </a:r>
          </a:p>
          <a:p>
            <a:r>
              <a:rPr lang="en-US" dirty="0"/>
              <a:t>Spider webbing in clustering</a:t>
            </a:r>
          </a:p>
          <a:p>
            <a:r>
              <a:rPr lang="en-US" dirty="0"/>
              <a:t>Run tool like </a:t>
            </a:r>
            <a:r>
              <a:rPr lang="en-US" dirty="0" err="1"/>
              <a:t>SoupX</a:t>
            </a:r>
            <a:r>
              <a:rPr lang="en-US" dirty="0"/>
              <a:t> to estimated, correct for contamination</a:t>
            </a:r>
          </a:p>
          <a:p>
            <a:r>
              <a:rPr lang="en-US" dirty="0"/>
              <a:t>Will not entirely remove spiderwebbing necessarily, there may be technical limitations in distinguishing markers or cells may have transition or intermediate gene expression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817166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3957617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Can reach out to Bioinformatics Core for help with projects, analysis, bioinformatics questions</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686471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17C8-C16B-8EBB-D5A7-4C8707F67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5CE2A-2C5C-819E-C651-BE527AA85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A71E2-BCD4-2A64-7680-0CF926C6B618}"/>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C8A4DD5-21E3-532B-AA00-3F69E549DAA2}"/>
              </a:ext>
            </a:extLst>
          </p:cNvPr>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a:extLst>
              <a:ext uri="{FF2B5EF4-FFF2-40B4-BE49-F238E27FC236}">
                <a16:creationId xmlns:a16="http://schemas.microsoft.com/office/drawing/2014/main" id="{654C4D7E-868D-46B6-C815-7431F042FC8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25845EF-C4D8-7D73-7A69-CDCD10441407}"/>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735959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411452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202122"/>
                </a:solidFill>
                <a:effectLst/>
                <a:latin typeface="Arial" panose="020B0604020202020204" pitchFamily="34" charset="0"/>
              </a:rPr>
              <a:t>snRNA-seq uses isolated nuclei instead of the entire cells to profile gene expression. That is to say, </a:t>
            </a:r>
            <a:r>
              <a:rPr lang="en-US" b="0" i="0" u="none" strike="noStrike" dirty="0" err="1">
                <a:solidFill>
                  <a:srgbClr val="202122"/>
                </a:solidFill>
                <a:effectLst/>
                <a:latin typeface="Arial" panose="020B0604020202020204" pitchFamily="34" charset="0"/>
              </a:rPr>
              <a:t>scRNA</a:t>
            </a:r>
            <a:r>
              <a:rPr lang="en-US" b="0" i="0" u="none" strike="noStrike" dirty="0">
                <a:solidFill>
                  <a:srgbClr val="202122"/>
                </a:solidFill>
                <a:effectLst/>
                <a:latin typeface="Arial" panose="020B0604020202020204" pitchFamily="34" charset="0"/>
              </a:rPr>
              <a:t>-seq measures both cytoplasmic and nuclear transcripts, while snRNA-seq mainly measures nuclear transcripts (though some transcripts might be attached to the rough endoplasmic reticulum and partially preserved in nuclear preps).</a:t>
            </a:r>
            <a:r>
              <a:rPr lang="en-US" b="0" i="0" u="sng" strike="noStrike" dirty="0">
                <a:solidFill>
                  <a:srgbClr val="0563C1"/>
                </a:solidFill>
                <a:effectLst/>
                <a:latin typeface="Arial" panose="020B0604020202020204" pitchFamily="34" charset="0"/>
                <a:hlinkClick r:id="rId3"/>
              </a:rPr>
              <a:t>[7]</a:t>
            </a:r>
            <a:r>
              <a:rPr lang="en-US" b="0" i="0" u="none" strike="noStrike" dirty="0">
                <a:solidFill>
                  <a:srgbClr val="202122"/>
                </a:solidFill>
                <a:effectLst/>
                <a:latin typeface="Arial" panose="020B0604020202020204" pitchFamily="34" charset="0"/>
              </a:rPr>
              <a:t> This allows for snRNA-seq to process only the nucleus and not the entire cell. For this reason, compared to </a:t>
            </a:r>
            <a:r>
              <a:rPr lang="en-US" b="0" i="0" u="none" strike="noStrike" dirty="0" err="1">
                <a:solidFill>
                  <a:srgbClr val="202122"/>
                </a:solidFill>
                <a:effectLst/>
                <a:latin typeface="Arial" panose="020B0604020202020204" pitchFamily="34" charset="0"/>
              </a:rPr>
              <a:t>scRNA</a:t>
            </a:r>
            <a:r>
              <a:rPr lang="en-US" b="0" i="0" u="none" strike="noStrike" dirty="0">
                <a:solidFill>
                  <a:srgbClr val="202122"/>
                </a:solidFill>
                <a:effectLst/>
                <a:latin typeface="Arial" panose="020B0604020202020204" pitchFamily="34" charset="0"/>
              </a:rPr>
              <a:t>-seq, snRNA-Seq is more appropriate to profile gene expression in cells that are difficult to isolate (e.g. adipocytes, neurons), as well as preserved tissues.</a:t>
            </a:r>
            <a:r>
              <a:rPr lang="en-US" b="0" i="0" u="sng" strike="noStrike" dirty="0">
                <a:solidFill>
                  <a:srgbClr val="0563C1"/>
                </a:solidFill>
                <a:effectLst/>
                <a:latin typeface="Arial" panose="020B0604020202020204" pitchFamily="34" charset="0"/>
                <a:hlinkClick r:id="rId4"/>
              </a:rPr>
              <a:t>[5]</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b="0" i="0" u="none" strike="noStrike" dirty="0">
                <a:solidFill>
                  <a:srgbClr val="202122"/>
                </a:solidFill>
                <a:effectLst/>
                <a:latin typeface="Arial" panose="020B0604020202020204" pitchFamily="34" charset="0"/>
              </a:rPr>
              <a:t>Additionally, the nuclei required for snRNA-seq can be obtained quickly and easily from fresh, lightly fixed, or frozen tissues, whereas isolating single cells for single-cell RNA-seq (</a:t>
            </a:r>
            <a:r>
              <a:rPr lang="en-US" b="0" i="0" u="none" strike="noStrike" dirty="0" err="1">
                <a:solidFill>
                  <a:srgbClr val="202122"/>
                </a:solidFill>
                <a:effectLst/>
                <a:latin typeface="Arial" panose="020B0604020202020204" pitchFamily="34" charset="0"/>
              </a:rPr>
              <a:t>scRNA</a:t>
            </a:r>
            <a:r>
              <a:rPr lang="en-US" b="0" i="0" u="none" strike="noStrike" dirty="0">
                <a:solidFill>
                  <a:srgbClr val="202122"/>
                </a:solidFill>
                <a:effectLst/>
                <a:latin typeface="Arial" panose="020B0604020202020204" pitchFamily="34" charset="0"/>
              </a:rPr>
              <a:t>-seq) involves extended incubations and processing. This gives researchers the ability to obtain transcriptomes which are not as perturbed during isolation.</a:t>
            </a:r>
            <a:endParaRPr lang="en-US" b="0" i="0" dirty="0">
              <a:solidFill>
                <a:srgbClr val="444444"/>
              </a:solidFill>
              <a:effectLst/>
              <a:latin typeface="Calibri" panose="020F0502020204030204" pitchFamily="34" charset="0"/>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1690455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CE1D2-A5AF-0DD4-55B7-518C9EB89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22EC8-E590-F388-C381-0E1E992BD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ACF7B-EC67-0A56-3764-D6BB78DDC32F}"/>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045C3242-911B-A29D-2526-1A03C02B637B}"/>
              </a:ext>
            </a:extLst>
          </p:cNvPr>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a:extLst>
              <a:ext uri="{FF2B5EF4-FFF2-40B4-BE49-F238E27FC236}">
                <a16:creationId xmlns:a16="http://schemas.microsoft.com/office/drawing/2014/main" id="{E5DE75AA-2C29-B89E-71E3-1E46426A6E7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A35301E-4833-67FC-57ED-D257792B234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202653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22222"/>
                </a:solidFill>
                <a:effectLst/>
                <a:latin typeface="-apple-system"/>
              </a:rPr>
              <a:t>https://</a:t>
            </a:r>
            <a:r>
              <a:rPr lang="en-US" b="0" i="0" dirty="0" err="1">
                <a:solidFill>
                  <a:srgbClr val="222222"/>
                </a:solidFill>
                <a:effectLst/>
                <a:latin typeface="-apple-system"/>
              </a:rPr>
              <a:t>doi.org</a:t>
            </a:r>
            <a:r>
              <a:rPr lang="en-US" b="0" i="0" dirty="0">
                <a:solidFill>
                  <a:srgbClr val="222222"/>
                </a:solidFill>
                <a:effectLst/>
                <a:latin typeface="-apple-system"/>
              </a:rPr>
              <a:t>/10.1038/s41467-021-27924-y</a:t>
            </a:r>
          </a:p>
          <a:p>
            <a:pPr marL="0" indent="0">
              <a:buFont typeface="Arial" panose="020B0604020202020204" pitchFamily="34" charset="0"/>
              <a:buNone/>
            </a:pPr>
            <a:r>
              <a:rPr lang="en-US" b="0" i="0" dirty="0">
                <a:solidFill>
                  <a:srgbClr val="222222"/>
                </a:solidFill>
                <a:effectLst/>
                <a:latin typeface="-apple-system"/>
              </a:rPr>
              <a:t>CRC-SE means the SE contains binding sites for the gene it regulates, i.e. it contains (multiple) binding sites for Vsx2</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1877997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Passable </a:t>
            </a:r>
            <a:r>
              <a:rPr lang="en-US" dirty="0"/>
              <a:t>vs bad aggregated per base sequence content</a:t>
            </a:r>
          </a:p>
        </p:txBody>
      </p:sp>
      <p:sp>
        <p:nvSpPr>
          <p:cNvPr id="4" name="Slide Number Placeholder 3"/>
          <p:cNvSpPr>
            <a:spLocks noGrp="1"/>
          </p:cNvSpPr>
          <p:nvPr>
            <p:ph type="sldNum" sz="quarter" idx="5"/>
          </p:nvPr>
        </p:nvSpPr>
        <p:spPr/>
        <p:txBody>
          <a:bodyPr/>
          <a:lstStyle/>
          <a:p>
            <a:fld id="{BA7F8134-1FA5-6744-9651-9D4353E93035}" type="slidenum">
              <a:rPr lang="en-US" smtClean="0"/>
              <a:t>42</a:t>
            </a:fld>
            <a:endParaRPr lang="en-US"/>
          </a:p>
        </p:txBody>
      </p:sp>
    </p:spTree>
    <p:extLst>
      <p:ext uri="{BB962C8B-B14F-4D97-AF65-F5344CB8AC3E}">
        <p14:creationId xmlns:p14="http://schemas.microsoft.com/office/powerpoint/2010/main" val="2331287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Passable vs bad GC content</a:t>
            </a:r>
          </a:p>
        </p:txBody>
      </p:sp>
      <p:sp>
        <p:nvSpPr>
          <p:cNvPr id="4" name="Slide Number Placeholder 3"/>
          <p:cNvSpPr>
            <a:spLocks noGrp="1"/>
          </p:cNvSpPr>
          <p:nvPr>
            <p:ph type="sldNum" sz="quarter" idx="5"/>
          </p:nvPr>
        </p:nvSpPr>
        <p:spPr/>
        <p:txBody>
          <a:bodyPr/>
          <a:lstStyle/>
          <a:p>
            <a:fld id="{BA7F8134-1FA5-6744-9651-9D4353E93035}" type="slidenum">
              <a:rPr lang="en-US" smtClean="0"/>
              <a:t>43</a:t>
            </a:fld>
            <a:endParaRPr lang="en-US"/>
          </a:p>
        </p:txBody>
      </p:sp>
    </p:spTree>
    <p:extLst>
      <p:ext uri="{BB962C8B-B14F-4D97-AF65-F5344CB8AC3E}">
        <p14:creationId xmlns:p14="http://schemas.microsoft.com/office/powerpoint/2010/main" val="3599198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Passable vs bad sequence duplication levels</a:t>
            </a:r>
          </a:p>
        </p:txBody>
      </p:sp>
      <p:sp>
        <p:nvSpPr>
          <p:cNvPr id="4" name="Slide Number Placeholder 3"/>
          <p:cNvSpPr>
            <a:spLocks noGrp="1"/>
          </p:cNvSpPr>
          <p:nvPr>
            <p:ph type="sldNum" sz="quarter" idx="5"/>
          </p:nvPr>
        </p:nvSpPr>
        <p:spPr/>
        <p:txBody>
          <a:bodyPr/>
          <a:lstStyle/>
          <a:p>
            <a:fld id="{BA7F8134-1FA5-6744-9651-9D4353E93035}" type="slidenum">
              <a:rPr lang="en-US" smtClean="0"/>
              <a:t>44</a:t>
            </a:fld>
            <a:endParaRPr lang="en-US"/>
          </a:p>
        </p:txBody>
      </p:sp>
    </p:spTree>
    <p:extLst>
      <p:ext uri="{BB962C8B-B14F-4D97-AF65-F5344CB8AC3E}">
        <p14:creationId xmlns:p14="http://schemas.microsoft.com/office/powerpoint/2010/main" val="377506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Passable vs bad overrepresented sequences levels</a:t>
            </a:r>
          </a:p>
        </p:txBody>
      </p:sp>
      <p:sp>
        <p:nvSpPr>
          <p:cNvPr id="4" name="Slide Number Placeholder 3"/>
          <p:cNvSpPr>
            <a:spLocks noGrp="1"/>
          </p:cNvSpPr>
          <p:nvPr>
            <p:ph type="sldNum" sz="quarter" idx="5"/>
          </p:nvPr>
        </p:nvSpPr>
        <p:spPr/>
        <p:txBody>
          <a:bodyPr/>
          <a:lstStyle/>
          <a:p>
            <a:fld id="{BA7F8134-1FA5-6744-9651-9D4353E93035}" type="slidenum">
              <a:rPr lang="en-US" smtClean="0"/>
              <a:t>45</a:t>
            </a:fld>
            <a:endParaRPr lang="en-US"/>
          </a:p>
        </p:txBody>
      </p:sp>
    </p:spTree>
    <p:extLst>
      <p:ext uri="{BB962C8B-B14F-4D97-AF65-F5344CB8AC3E}">
        <p14:creationId xmlns:p14="http://schemas.microsoft.com/office/powerpoint/2010/main" val="324397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494949"/>
                </a:solidFill>
                <a:effectLst/>
                <a:latin typeface="inherit"/>
              </a:rPr>
              <a:t>10x Genomics Single Cell Features</a:t>
            </a:r>
            <a:r>
              <a:rPr lang="en-US" b="0" i="0" dirty="0">
                <a:solidFill>
                  <a:srgbClr val="444444"/>
                </a:solidFill>
                <a:effectLst/>
                <a:latin typeface="inherit"/>
              </a:rPr>
              <a:t>​</a:t>
            </a:r>
            <a:endParaRPr lang="en-US"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Workflow from single cell suspensions.</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8-channel microfluidic chip allowing up to 8 samples to be processed simultaneously.  Samples are barcoded individually for a multiplexed sequencing reaction.</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10x Chromium instrument capable of capturing 100 to 10,000 cells per sample; up to 80,000 cells per chip in ~7 minutes.</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Recovers up to 65% of cells (typically closer to 50% depending on cell type)</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Low doublet rate: ~0.8% per 1,000 cells; ~1.6% per 2,000 cells; ~2.3% per 3,000 cells; ~3.1% per 4,000 cells; ~3.9% per 5,000 cells; etc.</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50,000 reads per cell should be sequenced for saturating gene detection.  70,000 reads per cell is appropriate for expression analysis.</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94949"/>
                </a:solidFill>
                <a:effectLst/>
                <a:latin typeface="Verlag"/>
              </a:rPr>
              <a:t>Nuclei suspension can also be prepared and sequenced.</a:t>
            </a:r>
            <a:r>
              <a:rPr lang="en-US" sz="1800" b="0" i="0" dirty="0">
                <a:solidFill>
                  <a:srgbClr val="444444"/>
                </a:solidFill>
                <a:effectLst/>
                <a:latin typeface="Verlag"/>
              </a:rPr>
              <a:t>​</a:t>
            </a:r>
            <a:endParaRPr lang="en-US" sz="1800"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p>
          <a:p>
            <a:pPr algn="l" rtl="0" fontAlgn="base"/>
            <a:r>
              <a:rPr lang="en-US" b="0" i="0" u="none" strike="noStrike" dirty="0">
                <a:solidFill>
                  <a:srgbClr val="222222"/>
                </a:solidFill>
                <a:effectLst/>
                <a:latin typeface="Harding"/>
              </a:rPr>
              <a:t>(</a:t>
            </a:r>
            <a:r>
              <a:rPr lang="en-US" b="1" i="0" u="none" strike="noStrike" dirty="0">
                <a:solidFill>
                  <a:srgbClr val="222222"/>
                </a:solidFill>
                <a:effectLst/>
                <a:latin typeface="Harding"/>
              </a:rPr>
              <a:t>a</a:t>
            </a:r>
            <a:r>
              <a:rPr lang="en-US" b="0" i="0" u="none" strike="noStrike" dirty="0">
                <a:solidFill>
                  <a:srgbClr val="222222"/>
                </a:solidFill>
                <a:effectLst/>
                <a:latin typeface="Harding"/>
              </a:rPr>
              <a:t>) </a:t>
            </a:r>
            <a:r>
              <a:rPr lang="en-US" b="0" i="0" u="none" strike="noStrike" dirty="0" err="1">
                <a:solidFill>
                  <a:srgbClr val="222222"/>
                </a:solidFill>
                <a:effectLst/>
                <a:latin typeface="Harding"/>
              </a:rPr>
              <a:t>scRNA</a:t>
            </a:r>
            <a:r>
              <a:rPr lang="en-US" b="0" i="0" u="none" strike="noStrike" dirty="0">
                <a:solidFill>
                  <a:srgbClr val="222222"/>
                </a:solidFill>
                <a:effectLst/>
                <a:latin typeface="Harding"/>
              </a:rPr>
              <a:t>-seq workflow on </a:t>
            </a:r>
            <a:r>
              <a:rPr lang="en-US" b="0" i="0" u="none" strike="noStrike" dirty="0" err="1">
                <a:solidFill>
                  <a:srgbClr val="222222"/>
                </a:solidFill>
                <a:effectLst/>
                <a:latin typeface="Harding"/>
              </a:rPr>
              <a:t>GemCode</a:t>
            </a:r>
            <a:r>
              <a:rPr lang="en-US" b="0" i="0" u="none" strike="noStrike" dirty="0">
                <a:solidFill>
                  <a:srgbClr val="222222"/>
                </a:solidFill>
                <a:effectLst/>
                <a:latin typeface="Harding"/>
              </a:rPr>
              <a:t> technology platform. Cells were combined with reagents in one channel of a microfluidic chip, and gel beads from another channel to form GEMs. RT takes place inside each GEM, after which cDNAs are pooled for amplification and library construction in bulk. (</a:t>
            </a:r>
            <a:r>
              <a:rPr lang="en-US" b="1" i="0" u="none" strike="noStrike" dirty="0">
                <a:solidFill>
                  <a:srgbClr val="222222"/>
                </a:solidFill>
                <a:effectLst/>
                <a:latin typeface="Harding"/>
              </a:rPr>
              <a:t>b</a:t>
            </a:r>
            <a:r>
              <a:rPr lang="en-US" b="0" i="0" u="none" strike="noStrike" dirty="0">
                <a:solidFill>
                  <a:srgbClr val="222222"/>
                </a:solidFill>
                <a:effectLst/>
                <a:latin typeface="Harding"/>
              </a:rPr>
              <a:t>) Gel beads loaded with primers and barcoded oligonucleotides are first mixed with cells and reagents, and subsequently mixed with oil-surfactant solution at a microfluidic junction. Single-cell GEMs are collected in the GEM outlet. (</a:t>
            </a:r>
            <a:r>
              <a:rPr lang="en-US" b="1" i="0" u="none" strike="noStrike" dirty="0">
                <a:solidFill>
                  <a:srgbClr val="222222"/>
                </a:solidFill>
                <a:effectLst/>
                <a:latin typeface="Harding"/>
              </a:rPr>
              <a:t>c</a:t>
            </a:r>
            <a:r>
              <a:rPr lang="en-US" b="0" i="0" u="none" strike="noStrike" dirty="0">
                <a:solidFill>
                  <a:srgbClr val="222222"/>
                </a:solidFill>
                <a:effectLst/>
                <a:latin typeface="Harding"/>
              </a:rPr>
              <a:t>) Gel beads contain barcoded oligonucleotides consisting of Illumina adapters, 10x barcodes, UMIs and oligo </a:t>
            </a:r>
            <a:r>
              <a:rPr lang="en-US" b="0" i="0" u="none" strike="noStrike" dirty="0" err="1">
                <a:solidFill>
                  <a:srgbClr val="222222"/>
                </a:solidFill>
                <a:effectLst/>
                <a:latin typeface="Harding"/>
              </a:rPr>
              <a:t>dTs</a:t>
            </a:r>
            <a:r>
              <a:rPr lang="en-US" b="0" i="0" u="none" strike="noStrike" dirty="0">
                <a:solidFill>
                  <a:srgbClr val="222222"/>
                </a:solidFill>
                <a:effectLst/>
                <a:latin typeface="Harding"/>
              </a:rPr>
              <a:t>, which prime RT of polyadenylated RNAs. (</a:t>
            </a:r>
            <a:r>
              <a:rPr lang="en-US" b="1" i="0" u="none" strike="noStrike" dirty="0">
                <a:solidFill>
                  <a:srgbClr val="222222"/>
                </a:solidFill>
                <a:effectLst/>
                <a:latin typeface="Harding"/>
              </a:rPr>
              <a:t>d</a:t>
            </a:r>
            <a:r>
              <a:rPr lang="en-US" b="0" i="0" u="none" strike="noStrike" dirty="0">
                <a:solidFill>
                  <a:srgbClr val="222222"/>
                </a:solidFill>
                <a:effectLst/>
                <a:latin typeface="Harding"/>
              </a:rPr>
              <a:t>) Finished library molecules consist of Illumina adapters and sample indices, allowing pooling and sequencing of multiple libraries on a next-generation short read sequencer. </a:t>
            </a:r>
            <a:endParaRPr lang="en-US" b="0" i="0" dirty="0">
              <a:solidFill>
                <a:srgbClr val="444444"/>
              </a:solidFill>
              <a:effectLst/>
              <a:latin typeface="Calibri" panose="020F0502020204030204" pitchFamily="34" charset="0"/>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383596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a:t>
            </a:r>
            <a:r>
              <a:rPr lang="en-US" dirty="0" err="1"/>
              <a:t>www.bioinformatics.babraham.ac.uk</a:t>
            </a:r>
            <a:r>
              <a:rPr lang="en-US" dirty="0"/>
              <a:t>/projects/</a:t>
            </a:r>
            <a:r>
              <a:rPr lang="en-US" dirty="0" err="1"/>
              <a:t>fastqc</a:t>
            </a:r>
            <a:r>
              <a:rPr lang="en-US" dirty="0"/>
              <a:t>/</a:t>
            </a:r>
          </a:p>
          <a:p>
            <a:pPr marL="0" indent="0">
              <a:buFont typeface="Arial" panose="020B0604020202020204" pitchFamily="34" charset="0"/>
              <a:buNone/>
            </a:pPr>
            <a:r>
              <a:rPr lang="en-US" dirty="0"/>
              <a:t>https://</a:t>
            </a:r>
            <a:r>
              <a:rPr lang="en-US" dirty="0" err="1"/>
              <a:t>www.bioinformatics.babraham.ac.uk</a:t>
            </a:r>
            <a:r>
              <a:rPr lang="en-US" dirty="0"/>
              <a:t>/projects/</a:t>
            </a:r>
            <a:r>
              <a:rPr lang="en-US" dirty="0" err="1"/>
              <a:t>fastqc</a:t>
            </a:r>
            <a:r>
              <a:rPr lang="en-US" dirty="0"/>
              <a:t>/Help/3%20Analysis%20Modules/</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302244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Phred scores (quality scores) below 30 are considered unreliable, Q30 corresponds to 99.9% base call accuracy, 1 in 1000 probability of incorrect call</a:t>
            </a:r>
          </a:p>
          <a:p>
            <a:r>
              <a:rPr lang="en-US" dirty="0"/>
              <a:t>Q20 is 99% accurate, 1 in 100 probability of missed call, Q40 99.99%, 1 in 10,000</a:t>
            </a:r>
          </a:p>
          <a:p>
            <a:endParaRPr lang="en-US" dirty="0"/>
          </a:p>
          <a:p>
            <a:pPr algn="l"/>
            <a:r>
              <a:rPr lang="en-US" b="0" i="0" dirty="0">
                <a:solidFill>
                  <a:srgbClr val="000000"/>
                </a:solidFill>
                <a:effectLst/>
                <a:latin typeface="Arial" panose="020B0604020202020204" pitchFamily="34" charset="0"/>
              </a:rPr>
              <a:t>For each position a </a:t>
            </a:r>
            <a:r>
              <a:rPr lang="en-US" b="0" i="0" dirty="0" err="1">
                <a:solidFill>
                  <a:srgbClr val="000000"/>
                </a:solidFill>
                <a:effectLst/>
                <a:latin typeface="Arial" panose="020B0604020202020204" pitchFamily="34" charset="0"/>
              </a:rPr>
              <a:t>BoxWhisker</a:t>
            </a:r>
            <a:r>
              <a:rPr lang="en-US" b="0" i="0" dirty="0">
                <a:solidFill>
                  <a:srgbClr val="000000"/>
                </a:solidFill>
                <a:effectLst/>
                <a:latin typeface="Arial" panose="020B0604020202020204" pitchFamily="34" charset="0"/>
              </a:rPr>
              <a:t> type plot is drawn. The elements of the plot are as follows:</a:t>
            </a:r>
          </a:p>
          <a:p>
            <a:pPr algn="l">
              <a:buFont typeface="Arial" panose="020B0604020202020204" pitchFamily="34" charset="0"/>
              <a:buChar char="•"/>
            </a:pPr>
            <a:r>
              <a:rPr lang="en-US" b="0" i="0" dirty="0">
                <a:solidFill>
                  <a:srgbClr val="000000"/>
                </a:solidFill>
                <a:effectLst/>
                <a:latin typeface="Arial" panose="020B0604020202020204" pitchFamily="34" charset="0"/>
              </a:rPr>
              <a:t>The central red line is the median value</a:t>
            </a:r>
          </a:p>
          <a:p>
            <a:pPr algn="l">
              <a:buFont typeface="Arial" panose="020B0604020202020204" pitchFamily="34" charset="0"/>
              <a:buChar char="•"/>
            </a:pPr>
            <a:r>
              <a:rPr lang="en-US" b="0" i="0" dirty="0">
                <a:solidFill>
                  <a:srgbClr val="000000"/>
                </a:solidFill>
                <a:effectLst/>
                <a:latin typeface="Arial" panose="020B0604020202020204" pitchFamily="34" charset="0"/>
              </a:rPr>
              <a:t>The yellow box represents the inter-quartile range (25-75%)</a:t>
            </a:r>
          </a:p>
          <a:p>
            <a:pPr algn="l">
              <a:buFont typeface="Arial" panose="020B0604020202020204" pitchFamily="34" charset="0"/>
              <a:buChar char="•"/>
            </a:pPr>
            <a:r>
              <a:rPr lang="en-US" b="0" i="0" dirty="0">
                <a:solidFill>
                  <a:srgbClr val="000000"/>
                </a:solidFill>
                <a:effectLst/>
                <a:latin typeface="Arial" panose="020B0604020202020204" pitchFamily="34" charset="0"/>
              </a:rPr>
              <a:t>The upper and lower whiskers represent the 10% and 90% points</a:t>
            </a:r>
          </a:p>
          <a:p>
            <a:pPr algn="l">
              <a:buFont typeface="Arial" panose="020B0604020202020204" pitchFamily="34" charset="0"/>
              <a:buChar char="•"/>
            </a:pPr>
            <a:r>
              <a:rPr lang="en-US" b="0" i="0" dirty="0">
                <a:solidFill>
                  <a:srgbClr val="000000"/>
                </a:solidFill>
                <a:effectLst/>
                <a:latin typeface="Arial" panose="020B0604020202020204" pitchFamily="34" charset="0"/>
              </a:rPr>
              <a:t>The blue line represents the mean quality</a:t>
            </a:r>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166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424433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reasons that you see unexpected proportions, including overrepresented sequences which can be cause by adapter dimers or primer dimers</a:t>
            </a:r>
          </a:p>
          <a:p>
            <a:r>
              <a:rPr lang="en-US" dirty="0"/>
              <a:t>For example, if adapters or primers anneal to the template DNA during sequencing then the raw sequencing will include these false reads and change the proportion of bases called</a:t>
            </a:r>
          </a:p>
          <a:p>
            <a:endParaRPr lang="en-US" dirty="0"/>
          </a:p>
          <a:p>
            <a:pPr algn="l"/>
            <a:r>
              <a:rPr lang="en-US" b="0" i="0" dirty="0">
                <a:solidFill>
                  <a:srgbClr val="000000"/>
                </a:solidFill>
                <a:effectLst/>
                <a:latin typeface="Arial" panose="020B0604020202020204" pitchFamily="34" charset="0"/>
              </a:rPr>
              <a:t>There are a number of common scenarios which would </a:t>
            </a:r>
            <a:r>
              <a:rPr lang="en-US" b="0" i="0" dirty="0" err="1">
                <a:solidFill>
                  <a:srgbClr val="000000"/>
                </a:solidFill>
                <a:effectLst/>
                <a:latin typeface="Arial" panose="020B0604020202020204" pitchFamily="34" charset="0"/>
              </a:rPr>
              <a:t>ellicit</a:t>
            </a:r>
            <a:r>
              <a:rPr lang="en-US" b="0" i="0" dirty="0">
                <a:solidFill>
                  <a:srgbClr val="000000"/>
                </a:solidFill>
                <a:effectLst/>
                <a:latin typeface="Arial" panose="020B0604020202020204" pitchFamily="34" charset="0"/>
              </a:rPr>
              <a:t> a warning or error from this module.</a:t>
            </a:r>
          </a:p>
          <a:p>
            <a:pPr marL="342900" indent="-342900" algn="l">
              <a:buFont typeface="+mj-lt"/>
              <a:buAutoNum type="arabicPeriod"/>
            </a:pPr>
            <a:r>
              <a:rPr lang="en-US" b="0" i="0" dirty="0">
                <a:solidFill>
                  <a:srgbClr val="000000"/>
                </a:solidFill>
                <a:effectLst/>
                <a:latin typeface="Arial" panose="020B0604020202020204" pitchFamily="34" charset="0"/>
              </a:rPr>
              <a:t>Overrepresented sequences: If there is any evidence of overrepresented sequences such as adapter dimers or rRNA in a sample then these sequences may bias the overall composition and their sequence will emerge from this plot.</a:t>
            </a:r>
          </a:p>
          <a:p>
            <a:pPr marL="342900" indent="-342900" algn="l">
              <a:buFont typeface="+mj-lt"/>
              <a:buAutoNum type="arabicPeriod"/>
            </a:pPr>
            <a:r>
              <a:rPr lang="en-US" b="0" i="0" dirty="0">
                <a:solidFill>
                  <a:srgbClr val="000000"/>
                </a:solidFill>
                <a:effectLst/>
                <a:latin typeface="Arial" panose="020B0604020202020204" pitchFamily="34" charset="0"/>
              </a:rPr>
              <a:t>Biased fragmentation: Any library which is generated based on the ligation of random hexamers or through </a:t>
            </a:r>
            <a:r>
              <a:rPr lang="en-US" b="0" i="0" dirty="0" err="1">
                <a:solidFill>
                  <a:srgbClr val="000000"/>
                </a:solidFill>
                <a:effectLst/>
                <a:latin typeface="Arial" panose="020B0604020202020204" pitchFamily="34" charset="0"/>
              </a:rPr>
              <a:t>tagmentation</a:t>
            </a:r>
            <a:r>
              <a:rPr lang="en-US" b="0" i="0" dirty="0">
                <a:solidFill>
                  <a:srgbClr val="000000"/>
                </a:solidFill>
                <a:effectLst/>
                <a:latin typeface="Arial" panose="020B0604020202020204" pitchFamily="34" charset="0"/>
              </a:rPr>
              <a:t> should theoretically have good diversity through the sequence, but experience has shown that these libraries always have a selection bias in around the first 12bp of each run. This is due to a biased selection of random primers, but doesn't represent any individually biased sequences. Nearly all RNA-Seq libraries will fail this module because of this bias, but this is not a problem which can be fixed by processing, and it doesn't seem to adversely affect the </a:t>
            </a:r>
            <a:r>
              <a:rPr lang="en-US" b="0" i="0" dirty="0" err="1">
                <a:solidFill>
                  <a:srgbClr val="000000"/>
                </a:solidFill>
                <a:effectLst/>
                <a:latin typeface="Arial" panose="020B0604020202020204" pitchFamily="34" charset="0"/>
              </a:rPr>
              <a:t>ablity</a:t>
            </a:r>
            <a:r>
              <a:rPr lang="en-US" b="0" i="0" dirty="0">
                <a:solidFill>
                  <a:srgbClr val="000000"/>
                </a:solidFill>
                <a:effectLst/>
                <a:latin typeface="Arial" panose="020B0604020202020204" pitchFamily="34" charset="0"/>
              </a:rPr>
              <a:t> to measure expression.</a:t>
            </a:r>
          </a:p>
          <a:p>
            <a:pPr marL="342900" indent="-342900" algn="l">
              <a:buFont typeface="+mj-lt"/>
              <a:buAutoNum type="arabicPeriod"/>
            </a:pPr>
            <a:r>
              <a:rPr lang="en-US" b="0" i="0" dirty="0">
                <a:solidFill>
                  <a:srgbClr val="000000"/>
                </a:solidFill>
                <a:effectLst/>
                <a:latin typeface="Arial" panose="020B0604020202020204" pitchFamily="34" charset="0"/>
              </a:rPr>
              <a:t>Biased composition libraries: Some libraries are inherently biased in their sequence composition. The most obvious example would be a library which has been treated with sodium </a:t>
            </a:r>
            <a:r>
              <a:rPr lang="en-US" b="0" i="0" dirty="0" err="1">
                <a:solidFill>
                  <a:srgbClr val="000000"/>
                </a:solidFill>
                <a:effectLst/>
                <a:latin typeface="Arial" panose="020B0604020202020204" pitchFamily="34" charset="0"/>
              </a:rPr>
              <a:t>bisulphite</a:t>
            </a:r>
            <a:r>
              <a:rPr lang="en-US" b="0" i="0" dirty="0">
                <a:solidFill>
                  <a:srgbClr val="000000"/>
                </a:solidFill>
                <a:effectLst/>
                <a:latin typeface="Arial" panose="020B0604020202020204" pitchFamily="34" charset="0"/>
              </a:rPr>
              <a:t> which will then have converted most of the cytosines to </a:t>
            </a:r>
            <a:r>
              <a:rPr lang="en-US" b="0" i="0" dirty="0" err="1">
                <a:solidFill>
                  <a:srgbClr val="000000"/>
                </a:solidFill>
                <a:effectLst/>
                <a:latin typeface="Arial" panose="020B0604020202020204" pitchFamily="34" charset="0"/>
              </a:rPr>
              <a:t>thymines</a:t>
            </a:r>
            <a:r>
              <a:rPr lang="en-US" b="0" i="0" dirty="0">
                <a:solidFill>
                  <a:srgbClr val="000000"/>
                </a:solidFill>
                <a:effectLst/>
                <a:latin typeface="Arial" panose="020B0604020202020204" pitchFamily="34" charset="0"/>
              </a:rPr>
              <a:t>, meaning that the base composition will be almost devoid of cytosines and will thus trigger an error, despite this being entirely normal for that type of library</a:t>
            </a:r>
          </a:p>
          <a:p>
            <a:pPr marL="342900" indent="-342900" algn="l">
              <a:buFont typeface="+mj-lt"/>
              <a:buAutoNum type="arabicPeriod"/>
            </a:pPr>
            <a:r>
              <a:rPr lang="en-US" b="0" i="0" dirty="0">
                <a:solidFill>
                  <a:srgbClr val="000000"/>
                </a:solidFill>
                <a:effectLst/>
                <a:latin typeface="Arial" panose="020B0604020202020204" pitchFamily="34" charset="0"/>
              </a:rPr>
              <a:t>If you are </a:t>
            </a:r>
            <a:r>
              <a:rPr lang="en-US" b="0" i="0" dirty="0" err="1">
                <a:solidFill>
                  <a:srgbClr val="000000"/>
                </a:solidFill>
                <a:effectLst/>
                <a:latin typeface="Arial" panose="020B0604020202020204" pitchFamily="34" charset="0"/>
              </a:rPr>
              <a:t>analysing</a:t>
            </a:r>
            <a:r>
              <a:rPr lang="en-US" b="0" i="0" dirty="0">
                <a:solidFill>
                  <a:srgbClr val="000000"/>
                </a:solidFill>
                <a:effectLst/>
                <a:latin typeface="Arial" panose="020B0604020202020204" pitchFamily="34" charset="0"/>
              </a:rPr>
              <a:t> a library which has been </a:t>
            </a:r>
            <a:r>
              <a:rPr lang="en-US" b="0" i="0" dirty="0" err="1">
                <a:solidFill>
                  <a:srgbClr val="000000"/>
                </a:solidFill>
                <a:effectLst/>
                <a:latin typeface="Arial" panose="020B0604020202020204" pitchFamily="34" charset="0"/>
              </a:rPr>
              <a:t>aggressivley</a:t>
            </a:r>
            <a:r>
              <a:rPr lang="en-US" b="0" i="0" dirty="0">
                <a:solidFill>
                  <a:srgbClr val="000000"/>
                </a:solidFill>
                <a:effectLst/>
                <a:latin typeface="Arial" panose="020B0604020202020204" pitchFamily="34" charset="0"/>
              </a:rPr>
              <a:t> adapter trimmed then you will naturally introduce a composition bias at the end of the reads as sequences which happen to match short stretches of adapter are removed, leaving only sequences which do not match. Sudden deviations in composition at the end of libraries which have undergone aggressive trimming are therefore likely to be spurious.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1387297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34.jpe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9.xml"/><Relationship Id="rId1" Type="http://schemas.openxmlformats.org/officeDocument/2006/relationships/tags" Target="../tags/tag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63.xml"/><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4.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51.tif"/><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4.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66.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4.xml"/><Relationship Id="rId1" Type="http://schemas.openxmlformats.org/officeDocument/2006/relationships/tags" Target="../tags/tag5.xml"/><Relationship Id="rId5" Type="http://schemas.openxmlformats.org/officeDocument/2006/relationships/hyperlink" Target="https://vsx2-deletion.stjude.org/" TargetMode="Externa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6.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64.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4.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64.xml"/><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8DF329A-AA2B-7BAF-6E3A-713312E4D2FD}"/>
              </a:ext>
            </a:extLst>
          </p:cNvPr>
          <p:cNvSpPr>
            <a:spLocks noGrp="1"/>
          </p:cNvSpPr>
          <p:nvPr>
            <p:ph type="body" sz="quarter" idx="13"/>
          </p:nvPr>
        </p:nvSpPr>
        <p:spPr>
          <a:xfrm>
            <a:off x="685800" y="4025900"/>
            <a:ext cx="7994650" cy="2470150"/>
          </a:xfrm>
        </p:spPr>
        <p:txBody>
          <a:bodyPr wrap="square">
            <a:normAutofit fontScale="70000" lnSpcReduction="20000"/>
          </a:bodyPr>
          <a:lstStyle/>
          <a:p>
            <a:r>
              <a:rPr lang="en-US" dirty="0"/>
              <a:t>Introduction to </a:t>
            </a:r>
            <a:r>
              <a:rPr lang="en-US" dirty="0" err="1"/>
              <a:t>sc</a:t>
            </a:r>
            <a:r>
              <a:rPr lang="en-US" dirty="0"/>
              <a:t>/snRNA-seq &amp; visualization with R shiny applications</a:t>
            </a:r>
          </a:p>
        </p:txBody>
      </p:sp>
      <p:sp>
        <p:nvSpPr>
          <p:cNvPr id="12" name="Text Placeholder 11">
            <a:extLst>
              <a:ext uri="{FF2B5EF4-FFF2-40B4-BE49-F238E27FC236}">
                <a16:creationId xmlns:a16="http://schemas.microsoft.com/office/drawing/2014/main" id="{180AFCE5-C6A2-0327-269A-DCC99CC2FF4C}"/>
              </a:ext>
            </a:extLst>
          </p:cNvPr>
          <p:cNvSpPr>
            <a:spLocks noGrp="1"/>
          </p:cNvSpPr>
          <p:nvPr>
            <p:ph type="body" sz="quarter" idx="14"/>
          </p:nvPr>
        </p:nvSpPr>
        <p:spPr>
          <a:xfrm>
            <a:off x="685800" y="7192963"/>
            <a:ext cx="7994650" cy="1787525"/>
          </a:xfrm>
        </p:spPr>
        <p:txBody>
          <a:bodyPr/>
          <a:lstStyle/>
          <a:p>
            <a:r>
              <a:rPr lang="en-US" dirty="0"/>
              <a:t>Sharon Freshour, PhD</a:t>
            </a:r>
            <a:br>
              <a:rPr lang="en-US" dirty="0"/>
            </a:br>
            <a:r>
              <a:rPr lang="en-US" dirty="0"/>
              <a:t>Bioinformatics Research Scientist</a:t>
            </a:r>
          </a:p>
          <a:p>
            <a:r>
              <a:rPr lang="en-US" dirty="0"/>
              <a:t>Bioinformatics Core</a:t>
            </a:r>
          </a:p>
          <a:p>
            <a:r>
              <a:rPr lang="en-US" dirty="0"/>
              <a:t>Department of Developmental Neurobiology</a:t>
            </a:r>
          </a:p>
          <a:p>
            <a:r>
              <a:rPr lang="en-US" dirty="0"/>
              <a:t>St. Jude Children’s Research Hospital</a:t>
            </a:r>
          </a:p>
          <a:p>
            <a:r>
              <a:rPr lang="en-US" dirty="0"/>
              <a:t>September 18</a:t>
            </a:r>
            <a:r>
              <a:rPr lang="en-US" baseline="30000" dirty="0"/>
              <a:t>th</a:t>
            </a:r>
            <a:r>
              <a:rPr lang="en-US" dirty="0"/>
              <a:t>, 2024</a:t>
            </a:r>
          </a:p>
        </p:txBody>
      </p:sp>
      <p:sp>
        <p:nvSpPr>
          <p:cNvPr id="6" name="Slide Number Placeholder 5">
            <a:extLst>
              <a:ext uri="{FF2B5EF4-FFF2-40B4-BE49-F238E27FC236}">
                <a16:creationId xmlns:a16="http://schemas.microsoft.com/office/drawing/2014/main" id="{2CDD8322-BA23-37AE-F0F6-C2F1CBE9438B}"/>
              </a:ext>
            </a:extLst>
          </p:cNvPr>
          <p:cNvSpPr>
            <a:spLocks noGrp="1"/>
          </p:cNvSpPr>
          <p:nvPr>
            <p:ph type="sldNum" sz="quarter" idx="4294967295"/>
          </p:nvPr>
        </p:nvSpPr>
        <p:spPr>
          <a:xfrm>
            <a:off x="0" y="9767888"/>
            <a:ext cx="928688" cy="468312"/>
          </a:xfrm>
        </p:spPr>
        <p:txBody>
          <a:bodyPr/>
          <a:lstStyle/>
          <a:p>
            <a:fld id="{D99DF388-D8CC-9A47-891A-7411F982D5E0}" type="slidenum">
              <a:rPr lang="en-US" smtClean="0"/>
              <a:pPr/>
              <a:t>1</a:t>
            </a:fld>
            <a:endParaRPr lang="en-US" dirty="0"/>
          </a:p>
        </p:txBody>
      </p:sp>
    </p:spTree>
    <p:extLst>
      <p:ext uri="{BB962C8B-B14F-4D97-AF65-F5344CB8AC3E}">
        <p14:creationId xmlns:p14="http://schemas.microsoft.com/office/powerpoint/2010/main" val="183496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Per sequence GC content indicates if distribution of GC content is non-normal</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10</a:t>
            </a:fld>
            <a:endParaRPr lang="en-US"/>
          </a:p>
        </p:txBody>
      </p:sp>
      <p:pic>
        <p:nvPicPr>
          <p:cNvPr id="1026" name="Picture 2">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55786" y="3591015"/>
            <a:ext cx="6034184" cy="45345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6156892" y="3581246"/>
            <a:ext cx="6008241" cy="4554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2208716" y="3584788"/>
            <a:ext cx="6019943" cy="4546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777353" y="2724150"/>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6852041" y="2724150"/>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926729" y="2724150"/>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
        <p:nvSpPr>
          <p:cNvPr id="8" name="Rounded Rectangle 7">
            <a:extLst>
              <a:ext uri="{FF2B5EF4-FFF2-40B4-BE49-F238E27FC236}">
                <a16:creationId xmlns:a16="http://schemas.microsoft.com/office/drawing/2014/main" id="{F2C364B1-98DF-DDCD-4A26-BD6C39ABDA31}"/>
              </a:ext>
            </a:extLst>
          </p:cNvPr>
          <p:cNvSpPr/>
          <p:nvPr/>
        </p:nvSpPr>
        <p:spPr>
          <a:xfrm>
            <a:off x="342900" y="4274820"/>
            <a:ext cx="571500" cy="33147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4DC0057-4516-C723-96C3-66A8850841E7}"/>
              </a:ext>
            </a:extLst>
          </p:cNvPr>
          <p:cNvSpPr/>
          <p:nvPr/>
        </p:nvSpPr>
        <p:spPr>
          <a:xfrm>
            <a:off x="6450330" y="4695891"/>
            <a:ext cx="571500" cy="33147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F86D4FC-597F-59B2-1A5A-5289FB8D34E1}"/>
              </a:ext>
            </a:extLst>
          </p:cNvPr>
          <p:cNvSpPr/>
          <p:nvPr/>
        </p:nvSpPr>
        <p:spPr>
          <a:xfrm>
            <a:off x="12489180" y="6917121"/>
            <a:ext cx="571500" cy="33147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31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Sequence duplication levels indicate possible enrichment bias</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11</a:t>
            </a:fld>
            <a:endParaRPr lang="en-US"/>
          </a:p>
        </p:txBody>
      </p:sp>
      <p:pic>
        <p:nvPicPr>
          <p:cNvPr id="1026" name="Picture 2">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79385" y="3591015"/>
            <a:ext cx="5986986" cy="45345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6156892" y="3595433"/>
            <a:ext cx="6008241" cy="4525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2213419" y="3584788"/>
            <a:ext cx="6010536" cy="4546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777353" y="2724150"/>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6852041" y="2724150"/>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926729" y="2724150"/>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Tree>
    <p:extLst>
      <p:ext uri="{BB962C8B-B14F-4D97-AF65-F5344CB8AC3E}">
        <p14:creationId xmlns:p14="http://schemas.microsoft.com/office/powerpoint/2010/main" val="303850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Overrepresented sequences provides a list of sequences that appear more often than expected</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12</a:t>
            </a:fld>
            <a:endParaRPr lang="en-US"/>
          </a:p>
        </p:txBody>
      </p:sp>
      <p:pic>
        <p:nvPicPr>
          <p:cNvPr id="1026" name="Picture 2">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672014" y="3363116"/>
            <a:ext cx="2841943" cy="4684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4560737" y="3363116"/>
            <a:ext cx="6008241" cy="1968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1615758" y="3363116"/>
            <a:ext cx="6000228" cy="58491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202540" y="2502478"/>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5269332" y="2502478"/>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320347" y="2502478"/>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
        <p:nvSpPr>
          <p:cNvPr id="11" name="TextBox 10">
            <a:extLst>
              <a:ext uri="{FF2B5EF4-FFF2-40B4-BE49-F238E27FC236}">
                <a16:creationId xmlns:a16="http://schemas.microsoft.com/office/drawing/2014/main" id="{E5368C27-7950-3261-4024-7A836D3563CC}"/>
              </a:ext>
            </a:extLst>
          </p:cNvPr>
          <p:cNvSpPr txBox="1"/>
          <p:nvPr/>
        </p:nvSpPr>
        <p:spPr>
          <a:xfrm>
            <a:off x="5371336" y="5331067"/>
            <a:ext cx="5197642" cy="276999"/>
          </a:xfrm>
          <a:prstGeom prst="rect">
            <a:avLst/>
          </a:prstGeom>
          <a:noFill/>
        </p:spPr>
        <p:txBody>
          <a:bodyPr wrap="square" rtlCol="0" anchor="ctr">
            <a:spAutoFit/>
          </a:bodyPr>
          <a:lstStyle/>
          <a:p>
            <a:pPr algn="r"/>
            <a:r>
              <a:rPr lang="en-US" sz="1200" dirty="0"/>
              <a:t>7 overrepresented sequences, ~2% of total sequences</a:t>
            </a:r>
          </a:p>
        </p:txBody>
      </p:sp>
      <p:sp>
        <p:nvSpPr>
          <p:cNvPr id="12" name="TextBox 11">
            <a:extLst>
              <a:ext uri="{FF2B5EF4-FFF2-40B4-BE49-F238E27FC236}">
                <a16:creationId xmlns:a16="http://schemas.microsoft.com/office/drawing/2014/main" id="{9C9EBB01-DB87-A65E-9562-E1269F908130}"/>
              </a:ext>
            </a:extLst>
          </p:cNvPr>
          <p:cNvSpPr txBox="1"/>
          <p:nvPr/>
        </p:nvSpPr>
        <p:spPr>
          <a:xfrm>
            <a:off x="12366458" y="9226512"/>
            <a:ext cx="5197642" cy="276999"/>
          </a:xfrm>
          <a:prstGeom prst="rect">
            <a:avLst/>
          </a:prstGeom>
          <a:noFill/>
        </p:spPr>
        <p:txBody>
          <a:bodyPr wrap="square" rtlCol="0" anchor="ctr">
            <a:spAutoFit/>
          </a:bodyPr>
          <a:lstStyle/>
          <a:p>
            <a:pPr algn="r"/>
            <a:r>
              <a:rPr lang="en-US" sz="1200" dirty="0"/>
              <a:t>60 overrepresented sequences, ~47% of total sequences</a:t>
            </a:r>
          </a:p>
        </p:txBody>
      </p:sp>
    </p:spTree>
    <p:extLst>
      <p:ext uri="{BB962C8B-B14F-4D97-AF65-F5344CB8AC3E}">
        <p14:creationId xmlns:p14="http://schemas.microsoft.com/office/powerpoint/2010/main" val="166666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These are examples of good sequencing of bad or heavily degraded samples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4">
            <a:extLst>
              <a:ext uri="{FF2B5EF4-FFF2-40B4-BE49-F238E27FC236}">
                <a16:creationId xmlns:a16="http://schemas.microsoft.com/office/drawing/2014/main" id="{031642C8-7C7E-6335-6F5C-EBAAED70B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79966"/>
            <a:ext cx="8076927" cy="20069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red line&#10;&#10;Description automatically generated">
            <a:extLst>
              <a:ext uri="{FF2B5EF4-FFF2-40B4-BE49-F238E27FC236}">
                <a16:creationId xmlns:a16="http://schemas.microsoft.com/office/drawing/2014/main" id="{E375B9B2-6450-B485-275B-C742E6FD3C08}"/>
              </a:ext>
            </a:extLst>
          </p:cNvPr>
          <p:cNvPicPr>
            <a:picLocks noChangeAspect="1"/>
          </p:cNvPicPr>
          <p:nvPr/>
        </p:nvPicPr>
        <p:blipFill>
          <a:blip r:embed="rId4"/>
          <a:stretch>
            <a:fillRect/>
          </a:stretch>
        </p:blipFill>
        <p:spPr>
          <a:xfrm>
            <a:off x="10281919" y="1998557"/>
            <a:ext cx="5481595" cy="3654397"/>
          </a:xfrm>
          <a:prstGeom prst="rect">
            <a:avLst/>
          </a:prstGeom>
        </p:spPr>
      </p:pic>
      <p:pic>
        <p:nvPicPr>
          <p:cNvPr id="5" name="Picture 4" descr="A graph showing a number of duplication levels&#10;&#10;Description automatically generated">
            <a:extLst>
              <a:ext uri="{FF2B5EF4-FFF2-40B4-BE49-F238E27FC236}">
                <a16:creationId xmlns:a16="http://schemas.microsoft.com/office/drawing/2014/main" id="{AA27882D-9E3B-1E70-59C3-C4CA30989F37}"/>
              </a:ext>
            </a:extLst>
          </p:cNvPr>
          <p:cNvPicPr>
            <a:picLocks noChangeAspect="1"/>
          </p:cNvPicPr>
          <p:nvPr/>
        </p:nvPicPr>
        <p:blipFill>
          <a:blip r:embed="rId5"/>
          <a:stretch>
            <a:fillRect/>
          </a:stretch>
        </p:blipFill>
        <p:spPr>
          <a:xfrm>
            <a:off x="1655874" y="5324200"/>
            <a:ext cx="6136777" cy="4091185"/>
          </a:xfrm>
          <a:prstGeom prst="rect">
            <a:avLst/>
          </a:prstGeom>
        </p:spPr>
      </p:pic>
      <p:pic>
        <p:nvPicPr>
          <p:cNvPr id="6" name="Picture 5">
            <a:extLst>
              <a:ext uri="{FF2B5EF4-FFF2-40B4-BE49-F238E27FC236}">
                <a16:creationId xmlns:a16="http://schemas.microsoft.com/office/drawing/2014/main" id="{3A24CB37-EE24-084C-D089-F6FF19B35B21}"/>
              </a:ext>
            </a:extLst>
          </p:cNvPr>
          <p:cNvPicPr>
            <a:picLocks noChangeAspect="1"/>
          </p:cNvPicPr>
          <p:nvPr/>
        </p:nvPicPr>
        <p:blipFill>
          <a:blip r:embed="rId6"/>
          <a:srcRect/>
          <a:stretch/>
        </p:blipFill>
        <p:spPr>
          <a:xfrm>
            <a:off x="10281919" y="5985150"/>
            <a:ext cx="5313474" cy="3542316"/>
          </a:xfrm>
          <a:prstGeom prst="rect">
            <a:avLst/>
          </a:prstGeom>
        </p:spPr>
      </p:pic>
      <p:sp>
        <p:nvSpPr>
          <p:cNvPr id="4" name="TextBox 3">
            <a:extLst>
              <a:ext uri="{FF2B5EF4-FFF2-40B4-BE49-F238E27FC236}">
                <a16:creationId xmlns:a16="http://schemas.microsoft.com/office/drawing/2014/main" id="{E3565A69-C1C6-1A98-9657-9E52C1AF9712}"/>
              </a:ext>
            </a:extLst>
          </p:cNvPr>
          <p:cNvSpPr txBox="1"/>
          <p:nvPr/>
        </p:nvSpPr>
        <p:spPr>
          <a:xfrm>
            <a:off x="685800" y="2388871"/>
            <a:ext cx="7658100" cy="369332"/>
          </a:xfrm>
          <a:prstGeom prst="rect">
            <a:avLst/>
          </a:prstGeom>
          <a:noFill/>
        </p:spPr>
        <p:txBody>
          <a:bodyPr wrap="square" rtlCol="0">
            <a:spAutoFit/>
          </a:bodyPr>
          <a:lstStyle/>
          <a:p>
            <a:r>
              <a:rPr lang="en-US" b="1" dirty="0"/>
              <a:t>Per Base Sequence Content</a:t>
            </a:r>
          </a:p>
        </p:txBody>
      </p:sp>
    </p:spTree>
    <p:extLst>
      <p:ext uri="{BB962C8B-B14F-4D97-AF65-F5344CB8AC3E}">
        <p14:creationId xmlns:p14="http://schemas.microsoft.com/office/powerpoint/2010/main" val="399500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Adapter dimers can pass early QC steps when dimerization produces long sequences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16" name="Picture 15" descr="A diagram of a dna sequence&#10;&#10;Description automatically generated">
            <a:extLst>
              <a:ext uri="{FF2B5EF4-FFF2-40B4-BE49-F238E27FC236}">
                <a16:creationId xmlns:a16="http://schemas.microsoft.com/office/drawing/2014/main" id="{D3DF0D9B-CBBE-4BF0-506B-D4BAC81F5F87}"/>
              </a:ext>
            </a:extLst>
          </p:cNvPr>
          <p:cNvPicPr>
            <a:picLocks noChangeAspect="1"/>
          </p:cNvPicPr>
          <p:nvPr/>
        </p:nvPicPr>
        <p:blipFill>
          <a:blip r:embed="rId3"/>
          <a:stretch>
            <a:fillRect/>
          </a:stretch>
        </p:blipFill>
        <p:spPr>
          <a:xfrm>
            <a:off x="2656723" y="2607742"/>
            <a:ext cx="10107778" cy="6356628"/>
          </a:xfrm>
          <a:prstGeom prst="rect">
            <a:avLst/>
          </a:prstGeom>
        </p:spPr>
      </p:pic>
      <p:sp>
        <p:nvSpPr>
          <p:cNvPr id="7" name="Rectangle 6">
            <a:extLst>
              <a:ext uri="{FF2B5EF4-FFF2-40B4-BE49-F238E27FC236}">
                <a16:creationId xmlns:a16="http://schemas.microsoft.com/office/drawing/2014/main" id="{D7F63B31-8861-779B-AA3C-064AE9C59CA8}"/>
              </a:ext>
            </a:extLst>
          </p:cNvPr>
          <p:cNvSpPr/>
          <p:nvPr/>
        </p:nvSpPr>
        <p:spPr>
          <a:xfrm>
            <a:off x="9144000" y="4648200"/>
            <a:ext cx="4008475" cy="4467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8" name="Straight Connector 7">
            <a:extLst>
              <a:ext uri="{FF2B5EF4-FFF2-40B4-BE49-F238E27FC236}">
                <a16:creationId xmlns:a16="http://schemas.microsoft.com/office/drawing/2014/main" id="{AE7937E2-E332-5C53-FD9E-B83EC4FDAF90}"/>
              </a:ext>
            </a:extLst>
          </p:cNvPr>
          <p:cNvCxnSpPr>
            <a:cxnSpLocks/>
          </p:cNvCxnSpPr>
          <p:nvPr/>
        </p:nvCxnSpPr>
        <p:spPr>
          <a:xfrm>
            <a:off x="12599864" y="8581457"/>
            <a:ext cx="4201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A3E822-E854-F93D-0AD1-A5F0707ACC62}"/>
              </a:ext>
            </a:extLst>
          </p:cNvPr>
          <p:cNvCxnSpPr>
            <a:cxnSpLocks/>
          </p:cNvCxnSpPr>
          <p:nvPr/>
        </p:nvCxnSpPr>
        <p:spPr>
          <a:xfrm>
            <a:off x="12599864" y="8772987"/>
            <a:ext cx="4201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77552-924A-CA30-59C7-2CCB768122B2}"/>
              </a:ext>
            </a:extLst>
          </p:cNvPr>
          <p:cNvCxnSpPr>
            <a:cxnSpLocks/>
          </p:cNvCxnSpPr>
          <p:nvPr/>
        </p:nvCxnSpPr>
        <p:spPr>
          <a:xfrm>
            <a:off x="12179735" y="8581457"/>
            <a:ext cx="420129" cy="0"/>
          </a:xfrm>
          <a:prstGeom prst="line">
            <a:avLst/>
          </a:prstGeom>
          <a:ln w="76200">
            <a:solidFill>
              <a:srgbClr val="3BB91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D5747F-52E2-7AD2-C59F-8F5A49F5A05E}"/>
              </a:ext>
            </a:extLst>
          </p:cNvPr>
          <p:cNvCxnSpPr>
            <a:cxnSpLocks/>
          </p:cNvCxnSpPr>
          <p:nvPr/>
        </p:nvCxnSpPr>
        <p:spPr>
          <a:xfrm>
            <a:off x="12179735" y="8772987"/>
            <a:ext cx="420129" cy="0"/>
          </a:xfrm>
          <a:prstGeom prst="line">
            <a:avLst/>
          </a:prstGeom>
          <a:ln w="76200">
            <a:solidFill>
              <a:srgbClr val="3BB91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121688-1A4A-DAAE-9717-F7AE12003D88}"/>
              </a:ext>
            </a:extLst>
          </p:cNvPr>
          <p:cNvCxnSpPr>
            <a:cxnSpLocks/>
          </p:cNvCxnSpPr>
          <p:nvPr/>
        </p:nvCxnSpPr>
        <p:spPr>
          <a:xfrm>
            <a:off x="11759606" y="8581457"/>
            <a:ext cx="4201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A7751-9420-E454-76D9-9DADE81DB8E2}"/>
              </a:ext>
            </a:extLst>
          </p:cNvPr>
          <p:cNvCxnSpPr>
            <a:cxnSpLocks/>
          </p:cNvCxnSpPr>
          <p:nvPr/>
        </p:nvCxnSpPr>
        <p:spPr>
          <a:xfrm>
            <a:off x="11759606" y="8772987"/>
            <a:ext cx="4201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33140E-86C8-4C3E-560B-92EC4FEFD264}"/>
              </a:ext>
            </a:extLst>
          </p:cNvPr>
          <p:cNvSpPr txBox="1"/>
          <p:nvPr/>
        </p:nvSpPr>
        <p:spPr>
          <a:xfrm>
            <a:off x="13266352" y="8466463"/>
            <a:ext cx="4729849" cy="400110"/>
          </a:xfrm>
          <a:prstGeom prst="rect">
            <a:avLst/>
          </a:prstGeom>
          <a:noFill/>
        </p:spPr>
        <p:txBody>
          <a:bodyPr wrap="square" rtlCol="0">
            <a:spAutoFit/>
          </a:bodyPr>
          <a:lstStyle/>
          <a:p>
            <a:r>
              <a:rPr lang="en-US" sz="2000" dirty="0"/>
              <a:t>30bp adapters (90 bases total)</a:t>
            </a:r>
          </a:p>
        </p:txBody>
      </p:sp>
      <p:sp>
        <p:nvSpPr>
          <p:cNvPr id="6" name="TextBox 5">
            <a:extLst>
              <a:ext uri="{FF2B5EF4-FFF2-40B4-BE49-F238E27FC236}">
                <a16:creationId xmlns:a16="http://schemas.microsoft.com/office/drawing/2014/main" id="{65FD6DE4-8FBA-7AB3-9098-4EE70820728B}"/>
              </a:ext>
            </a:extLst>
          </p:cNvPr>
          <p:cNvSpPr txBox="1"/>
          <p:nvPr/>
        </p:nvSpPr>
        <p:spPr>
          <a:xfrm>
            <a:off x="1580034" y="9185752"/>
            <a:ext cx="6539405" cy="276999"/>
          </a:xfrm>
          <a:prstGeom prst="rect">
            <a:avLst/>
          </a:prstGeom>
          <a:noFill/>
        </p:spPr>
        <p:txBody>
          <a:bodyPr wrap="square" rtlCol="0">
            <a:spAutoFit/>
          </a:bodyPr>
          <a:lstStyle/>
          <a:p>
            <a:r>
              <a:rPr lang="en-US" sz="1200" dirty="0"/>
              <a:t>Xu, H., Yao, J., Wu, D.C. et al. DOI: 10.1038/s41598-019-44457-z</a:t>
            </a:r>
          </a:p>
        </p:txBody>
      </p:sp>
    </p:spTree>
    <p:extLst>
      <p:ext uri="{BB962C8B-B14F-4D97-AF65-F5344CB8AC3E}">
        <p14:creationId xmlns:p14="http://schemas.microsoft.com/office/powerpoint/2010/main" val="47561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Overrepresented sequences show repetition of template switching oligo (TSO) sequence</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pic>
        <p:nvPicPr>
          <p:cNvPr id="3" name="Picture 2" descr="A picture containing text&#10;&#10;Description automatically generated">
            <a:extLst>
              <a:ext uri="{FF2B5EF4-FFF2-40B4-BE49-F238E27FC236}">
                <a16:creationId xmlns:a16="http://schemas.microsoft.com/office/drawing/2014/main" id="{5E464369-81D9-962C-2FA5-861B839702D1}"/>
              </a:ext>
            </a:extLst>
          </p:cNvPr>
          <p:cNvPicPr>
            <a:picLocks noChangeAspect="1"/>
          </p:cNvPicPr>
          <p:nvPr/>
        </p:nvPicPr>
        <p:blipFill>
          <a:blip r:embed="rId3"/>
          <a:stretch>
            <a:fillRect/>
          </a:stretch>
        </p:blipFill>
        <p:spPr>
          <a:xfrm>
            <a:off x="429336" y="4878425"/>
            <a:ext cx="6885938" cy="1402990"/>
          </a:xfrm>
          <a:prstGeom prst="rect">
            <a:avLst/>
          </a:prstGeom>
        </p:spPr>
      </p:pic>
      <p:graphicFrame>
        <p:nvGraphicFramePr>
          <p:cNvPr id="5" name="Content Placeholder 16">
            <a:extLst>
              <a:ext uri="{FF2B5EF4-FFF2-40B4-BE49-F238E27FC236}">
                <a16:creationId xmlns:a16="http://schemas.microsoft.com/office/drawing/2014/main" id="{4F06F2BE-5C49-7CDA-378D-0BCE4A543CCC}"/>
              </a:ext>
            </a:extLst>
          </p:cNvPr>
          <p:cNvGraphicFramePr>
            <a:graphicFrameLocks/>
          </p:cNvGraphicFramePr>
          <p:nvPr>
            <p:extLst>
              <p:ext uri="{D42A27DB-BD31-4B8C-83A1-F6EECF244321}">
                <p14:modId xmlns:p14="http://schemas.microsoft.com/office/powerpoint/2010/main" val="192909485"/>
              </p:ext>
            </p:extLst>
          </p:nvPr>
        </p:nvGraphicFramePr>
        <p:xfrm>
          <a:off x="8148438" y="2316434"/>
          <a:ext cx="9017345" cy="6526973"/>
        </p:xfrm>
        <a:graphic>
          <a:graphicData uri="http://schemas.openxmlformats.org/drawingml/2006/table">
            <a:tbl>
              <a:tblPr/>
              <a:tblGrid>
                <a:gridCol w="9017345">
                  <a:extLst>
                    <a:ext uri="{9D8B030D-6E8A-4147-A177-3AD203B41FA5}">
                      <a16:colId xmlns:a16="http://schemas.microsoft.com/office/drawing/2014/main" val="2875164972"/>
                    </a:ext>
                  </a:extLst>
                </a:gridCol>
              </a:tblGrid>
              <a:tr h="362388">
                <a:tc>
                  <a:txBody>
                    <a:bodyPr/>
                    <a:lstStyle/>
                    <a:p>
                      <a:pPr algn="ctr"/>
                      <a:r>
                        <a:rPr lang="en-US" sz="1800" dirty="0">
                          <a:solidFill>
                            <a:srgbClr val="FFFFFF"/>
                          </a:solidFill>
                          <a:effectLst/>
                        </a:rPr>
                        <a:t>Sequence</a:t>
                      </a:r>
                    </a:p>
                  </a:txBody>
                  <a:tcPr marL="88065" marR="88065" marT="44034" marB="44034" anchor="ctr">
                    <a:lnL>
                      <a:noFill/>
                    </a:lnL>
                    <a:lnR>
                      <a:noFill/>
                    </a:lnR>
                    <a:lnT>
                      <a:noFill/>
                    </a:lnT>
                    <a:lnB>
                      <a:noFill/>
                    </a:lnB>
                    <a:solidFill>
                      <a:srgbClr val="000080"/>
                    </a:solidFill>
                  </a:tcPr>
                </a:tc>
                <a:extLst>
                  <a:ext uri="{0D108BD9-81ED-4DB2-BD59-A6C34878D82A}">
                    <a16:rowId xmlns:a16="http://schemas.microsoft.com/office/drawing/2014/main" val="4224791114"/>
                  </a:ext>
                </a:extLst>
              </a:tr>
              <a:tr h="880655">
                <a:tc>
                  <a:txBody>
                    <a:bodyPr/>
                    <a:lstStyle/>
                    <a:p>
                      <a:pPr algn="l"/>
                      <a:r>
                        <a:rPr lang="en-US" sz="2100" b="1" dirty="0">
                          <a:solidFill>
                            <a:srgbClr val="000000"/>
                          </a:solidFill>
                          <a:effectLst/>
                          <a:latin typeface="Courier New" panose="02070309020205020404" pitchFamily="49" charset="0"/>
                        </a:rPr>
                        <a:t>AAGCAGTGGTATCAACGCAGAGTACATGGG</a:t>
                      </a:r>
                      <a:r>
                        <a:rPr lang="en-US" sz="2100" u="sng" dirty="0">
                          <a:solidFill>
                            <a:srgbClr val="000000"/>
                          </a:solidFill>
                          <a:effectLst/>
                          <a:latin typeface="Courier New" panose="02070309020205020404" pitchFamily="49" charset="0"/>
                        </a:rPr>
                        <a:t>AAGCAGTGGTATCAACGCAG</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300225077"/>
                  </a:ext>
                </a:extLst>
              </a:tr>
              <a:tr h="880655">
                <a:tc>
                  <a:txBody>
                    <a:bodyPr/>
                    <a:lstStyle/>
                    <a:p>
                      <a:pPr algn="l"/>
                      <a:r>
                        <a:rPr lang="en-US" sz="2100" b="1" dirty="0">
                          <a:solidFill>
                            <a:srgbClr val="000000"/>
                          </a:solidFill>
                          <a:effectLst/>
                          <a:latin typeface="Courier New" panose="02070309020205020404" pitchFamily="49" charset="0"/>
                        </a:rPr>
                        <a:t>AGCAGTGGTATCAACGCAGAGTACATGGG</a:t>
                      </a:r>
                      <a:r>
                        <a:rPr lang="en-US" sz="2100" u="sng" dirty="0">
                          <a:solidFill>
                            <a:srgbClr val="000000"/>
                          </a:solidFill>
                          <a:effectLst/>
                          <a:latin typeface="Courier New" panose="02070309020205020404" pitchFamily="49" charset="0"/>
                        </a:rPr>
                        <a:t>AAGCAGTGGTATCAACGCAGA</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609392344"/>
                  </a:ext>
                </a:extLst>
              </a:tr>
              <a:tr h="880655">
                <a:tc>
                  <a:txBody>
                    <a:bodyPr/>
                    <a:lstStyle/>
                    <a:p>
                      <a:pPr algn="l"/>
                      <a:r>
                        <a:rPr lang="en-US" sz="2100" b="1" dirty="0">
                          <a:solidFill>
                            <a:srgbClr val="000000"/>
                          </a:solidFill>
                          <a:effectLst/>
                          <a:latin typeface="Courier New" panose="02070309020205020404" pitchFamily="49" charset="0"/>
                        </a:rPr>
                        <a:t>GCAGTGGTATCAACGCAGAGTACATGGG</a:t>
                      </a:r>
                      <a:r>
                        <a:rPr lang="en-US" sz="2100" u="sng" dirty="0">
                          <a:solidFill>
                            <a:srgbClr val="000000"/>
                          </a:solidFill>
                          <a:effectLst/>
                          <a:latin typeface="Courier New" panose="02070309020205020404" pitchFamily="49" charset="0"/>
                        </a:rPr>
                        <a:t>AAGCAGTGGTATCAACGCAGAG</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1329409154"/>
                  </a:ext>
                </a:extLst>
              </a:tr>
              <a:tr h="880655">
                <a:tc>
                  <a:txBody>
                    <a:bodyPr/>
                    <a:lstStyle/>
                    <a:p>
                      <a:pPr algn="l"/>
                      <a:r>
                        <a:rPr lang="en-US" sz="2100" b="1" dirty="0">
                          <a:solidFill>
                            <a:srgbClr val="000000"/>
                          </a:solidFill>
                          <a:effectLst/>
                          <a:latin typeface="Courier New" panose="02070309020205020404" pitchFamily="49" charset="0"/>
                        </a:rPr>
                        <a:t>GTGGTATCAACGCAGAGTACATGGG</a:t>
                      </a:r>
                      <a:r>
                        <a:rPr lang="en-US" sz="2100" u="sng" dirty="0">
                          <a:solidFill>
                            <a:srgbClr val="000000"/>
                          </a:solidFill>
                          <a:effectLst/>
                          <a:latin typeface="Courier New" panose="02070309020205020404" pitchFamily="49" charset="0"/>
                        </a:rPr>
                        <a:t>AAGCAGTGGTATCAACGCAGAGTAC</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927722716"/>
                  </a:ext>
                </a:extLst>
              </a:tr>
              <a:tr h="880655">
                <a:tc>
                  <a:txBody>
                    <a:bodyPr/>
                    <a:lstStyle/>
                    <a:p>
                      <a:pPr algn="l"/>
                      <a:r>
                        <a:rPr lang="en-US" sz="2100" b="1" dirty="0">
                          <a:solidFill>
                            <a:srgbClr val="000000"/>
                          </a:solidFill>
                          <a:effectLst/>
                          <a:latin typeface="Courier New" panose="02070309020205020404" pitchFamily="49" charset="0"/>
                        </a:rPr>
                        <a:t>CAGTGGTATCAACGCAGAGTACATGGG</a:t>
                      </a:r>
                      <a:r>
                        <a:rPr lang="en-US" sz="2100" u="sng" dirty="0">
                          <a:solidFill>
                            <a:srgbClr val="000000"/>
                          </a:solidFill>
                          <a:effectLst/>
                          <a:latin typeface="Courier New" panose="02070309020205020404" pitchFamily="49" charset="0"/>
                        </a:rPr>
                        <a:t>AAGCAGTGGTATCAACGCAGAGT</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748362852"/>
                  </a:ext>
                </a:extLst>
              </a:tr>
              <a:tr h="880655">
                <a:tc>
                  <a:txBody>
                    <a:bodyPr/>
                    <a:lstStyle/>
                    <a:p>
                      <a:pPr algn="l"/>
                      <a:r>
                        <a:rPr lang="en-US" sz="2100" b="1" dirty="0">
                          <a:solidFill>
                            <a:srgbClr val="000000"/>
                          </a:solidFill>
                          <a:effectLst/>
                          <a:latin typeface="Courier New" panose="02070309020205020404" pitchFamily="49" charset="0"/>
                        </a:rPr>
                        <a:t>AAGCAGTGGTATCAACGCAGAGTACATGGG</a:t>
                      </a:r>
                      <a:r>
                        <a:rPr lang="en-US" sz="2100" dirty="0">
                          <a:solidFill>
                            <a:srgbClr val="000000"/>
                          </a:solidFill>
                          <a:effectLst/>
                          <a:latin typeface="Courier New" panose="02070309020205020404" pitchFamily="49" charset="0"/>
                        </a:rPr>
                        <a:t>AAAAAAAAAAAAAAAAAAAA</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2820100362"/>
                  </a:ext>
                </a:extLst>
              </a:tr>
              <a:tr h="880655">
                <a:tc>
                  <a:txBody>
                    <a:bodyPr/>
                    <a:lstStyle/>
                    <a:p>
                      <a:pPr algn="l"/>
                      <a:r>
                        <a:rPr lang="en-US" sz="2100" b="1" dirty="0">
                          <a:solidFill>
                            <a:srgbClr val="000000"/>
                          </a:solidFill>
                          <a:effectLst/>
                          <a:latin typeface="Courier New" panose="02070309020205020404" pitchFamily="49" charset="0"/>
                        </a:rPr>
                        <a:t>AAGCAGTGGTATCAACGCAGAGTACATGGG</a:t>
                      </a:r>
                      <a:r>
                        <a:rPr lang="en-US" sz="2100" i="1" dirty="0">
                          <a:solidFill>
                            <a:srgbClr val="000000"/>
                          </a:solidFill>
                          <a:effectLst/>
                          <a:latin typeface="Courier New" panose="02070309020205020404" pitchFamily="49" charset="0"/>
                        </a:rPr>
                        <a:t>GTGGTATCAACGCAGAGTAC</a:t>
                      </a:r>
                    </a:p>
                  </a:txBody>
                  <a:tcPr marL="88065" marR="88065" marT="44034" marB="44034" anchor="ctr">
                    <a:lnL>
                      <a:noFill/>
                    </a:lnL>
                    <a:lnR>
                      <a:noFill/>
                    </a:lnR>
                    <a:lnT>
                      <a:noFill/>
                    </a:lnT>
                    <a:lnB>
                      <a:noFill/>
                    </a:lnB>
                    <a:solidFill>
                      <a:srgbClr val="EEEEEE"/>
                    </a:solidFill>
                  </a:tcPr>
                </a:tc>
                <a:extLst>
                  <a:ext uri="{0D108BD9-81ED-4DB2-BD59-A6C34878D82A}">
                    <a16:rowId xmlns:a16="http://schemas.microsoft.com/office/drawing/2014/main" val="3913945757"/>
                  </a:ext>
                </a:extLst>
              </a:tr>
            </a:tbl>
          </a:graphicData>
        </a:graphic>
      </p:graphicFrame>
    </p:spTree>
    <p:extLst>
      <p:ext uri="{BB962C8B-B14F-4D97-AF65-F5344CB8AC3E}">
        <p14:creationId xmlns:p14="http://schemas.microsoft.com/office/powerpoint/2010/main" val="250361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0160A-0E23-5256-9C91-58BF8BF44FF2}"/>
              </a:ext>
            </a:extLst>
          </p:cNvPr>
          <p:cNvSpPr>
            <a:spLocks noGrp="1"/>
          </p:cNvSpPr>
          <p:nvPr>
            <p:ph type="body" sz="quarter" idx="12"/>
          </p:nvPr>
        </p:nvSpPr>
        <p:spPr/>
        <p:txBody>
          <a:bodyPr/>
          <a:lstStyle/>
          <a:p>
            <a:r>
              <a:rPr lang="en-US" dirty="0"/>
              <a:t>Quality control of sequencing alignment with </a:t>
            </a:r>
            <a:r>
              <a:rPr lang="en-US" dirty="0" err="1"/>
              <a:t>CellRanger</a:t>
            </a:r>
            <a:endParaRPr lang="en-US" dirty="0"/>
          </a:p>
        </p:txBody>
      </p:sp>
    </p:spTree>
    <p:extLst>
      <p:ext uri="{BB962C8B-B14F-4D97-AF65-F5344CB8AC3E}">
        <p14:creationId xmlns:p14="http://schemas.microsoft.com/office/powerpoint/2010/main" val="4124777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481EA23-C88F-28D1-D07C-69800CD16A1E}"/>
              </a:ext>
            </a:extLst>
          </p:cNvPr>
          <p:cNvPicPr>
            <a:picLocks noChangeAspect="1"/>
          </p:cNvPicPr>
          <p:nvPr/>
        </p:nvPicPr>
        <p:blipFill>
          <a:blip r:embed="rId4"/>
          <a:stretch>
            <a:fillRect/>
          </a:stretch>
        </p:blipFill>
        <p:spPr>
          <a:xfrm>
            <a:off x="1760765" y="114299"/>
            <a:ext cx="14766471" cy="9421998"/>
          </a:xfrm>
          <a:prstGeom prst="rect">
            <a:avLst/>
          </a:prstGeom>
        </p:spPr>
      </p:pic>
      <p:sp>
        <p:nvSpPr>
          <p:cNvPr id="6" name="Rounded Rectangle 5">
            <a:extLst>
              <a:ext uri="{FF2B5EF4-FFF2-40B4-BE49-F238E27FC236}">
                <a16:creationId xmlns:a16="http://schemas.microsoft.com/office/drawing/2014/main" id="{D31F78DC-B35D-8A12-A4E2-DABBC230D123}"/>
              </a:ext>
            </a:extLst>
          </p:cNvPr>
          <p:cNvSpPr/>
          <p:nvPr/>
        </p:nvSpPr>
        <p:spPr>
          <a:xfrm>
            <a:off x="1738768" y="2029933"/>
            <a:ext cx="7383235" cy="15811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93A3B32-A741-066D-52F6-A22D6E3B03CE}"/>
              </a:ext>
            </a:extLst>
          </p:cNvPr>
          <p:cNvSpPr/>
          <p:nvPr/>
        </p:nvSpPr>
        <p:spPr>
          <a:xfrm>
            <a:off x="9174114" y="7029450"/>
            <a:ext cx="7383235" cy="111442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86561A-088C-8F18-8D2B-1866D0699124}"/>
              </a:ext>
            </a:extLst>
          </p:cNvPr>
          <p:cNvSpPr txBox="1"/>
          <p:nvPr/>
        </p:nvSpPr>
        <p:spPr>
          <a:xfrm>
            <a:off x="10832421" y="7052619"/>
            <a:ext cx="2921000" cy="461665"/>
          </a:xfrm>
          <a:prstGeom prst="rect">
            <a:avLst/>
          </a:prstGeom>
          <a:noFill/>
        </p:spPr>
        <p:txBody>
          <a:bodyPr wrap="square" rtlCol="0" anchor="ctr">
            <a:spAutoFit/>
          </a:bodyPr>
          <a:lstStyle/>
          <a:p>
            <a:pPr algn="ctr"/>
            <a:r>
              <a:rPr lang="en-US" sz="2400" dirty="0">
                <a:solidFill>
                  <a:srgbClr val="FF0000"/>
                </a:solidFill>
              </a:rPr>
              <a:t>&gt; 20,000</a:t>
            </a:r>
          </a:p>
        </p:txBody>
      </p:sp>
      <p:sp>
        <p:nvSpPr>
          <p:cNvPr id="9" name="TextBox 8">
            <a:extLst>
              <a:ext uri="{FF2B5EF4-FFF2-40B4-BE49-F238E27FC236}">
                <a16:creationId xmlns:a16="http://schemas.microsoft.com/office/drawing/2014/main" id="{BEAEE4C1-E31B-FDF4-4A32-F6A726571E8B}"/>
              </a:ext>
            </a:extLst>
          </p:cNvPr>
          <p:cNvSpPr txBox="1"/>
          <p:nvPr/>
        </p:nvSpPr>
        <p:spPr>
          <a:xfrm>
            <a:off x="10896600" y="7590467"/>
            <a:ext cx="2921000" cy="461665"/>
          </a:xfrm>
          <a:prstGeom prst="rect">
            <a:avLst/>
          </a:prstGeom>
          <a:noFill/>
        </p:spPr>
        <p:txBody>
          <a:bodyPr wrap="square" rtlCol="0" anchor="ctr">
            <a:spAutoFit/>
          </a:bodyPr>
          <a:lstStyle/>
          <a:p>
            <a:pPr algn="ctr"/>
            <a:r>
              <a:rPr lang="en-US" sz="2400" dirty="0">
                <a:solidFill>
                  <a:srgbClr val="FF0000"/>
                </a:solidFill>
              </a:rPr>
              <a:t>&gt; 1,000</a:t>
            </a:r>
          </a:p>
        </p:txBody>
      </p:sp>
      <p:sp>
        <p:nvSpPr>
          <p:cNvPr id="10" name="TextBox 9">
            <a:extLst>
              <a:ext uri="{FF2B5EF4-FFF2-40B4-BE49-F238E27FC236}">
                <a16:creationId xmlns:a16="http://schemas.microsoft.com/office/drawing/2014/main" id="{26517194-E34E-84FF-955B-E8D39AF17A77}"/>
              </a:ext>
            </a:extLst>
          </p:cNvPr>
          <p:cNvSpPr txBox="1"/>
          <p:nvPr/>
        </p:nvSpPr>
        <p:spPr>
          <a:xfrm>
            <a:off x="2373460" y="6367571"/>
            <a:ext cx="2921000" cy="461665"/>
          </a:xfrm>
          <a:prstGeom prst="rect">
            <a:avLst/>
          </a:prstGeom>
          <a:noFill/>
        </p:spPr>
        <p:txBody>
          <a:bodyPr wrap="square" rtlCol="0" anchor="ctr">
            <a:spAutoFit/>
          </a:bodyPr>
          <a:lstStyle/>
          <a:p>
            <a:pPr algn="ctr"/>
            <a:r>
              <a:rPr lang="en-US" sz="2400" dirty="0">
                <a:solidFill>
                  <a:srgbClr val="FF0000"/>
                </a:solidFill>
              </a:rPr>
              <a:t>&gt; 75%</a:t>
            </a:r>
          </a:p>
        </p:txBody>
      </p:sp>
      <p:sp>
        <p:nvSpPr>
          <p:cNvPr id="11" name="TextBox 10">
            <a:extLst>
              <a:ext uri="{FF2B5EF4-FFF2-40B4-BE49-F238E27FC236}">
                <a16:creationId xmlns:a16="http://schemas.microsoft.com/office/drawing/2014/main" id="{D5CC27D3-6B93-C284-743B-9D3D6A561105}"/>
              </a:ext>
            </a:extLst>
          </p:cNvPr>
          <p:cNvSpPr txBox="1"/>
          <p:nvPr/>
        </p:nvSpPr>
        <p:spPr>
          <a:xfrm>
            <a:off x="2759334" y="5823525"/>
            <a:ext cx="2921000" cy="461665"/>
          </a:xfrm>
          <a:prstGeom prst="rect">
            <a:avLst/>
          </a:prstGeom>
          <a:noFill/>
        </p:spPr>
        <p:txBody>
          <a:bodyPr wrap="square" rtlCol="0" anchor="ctr">
            <a:spAutoFit/>
          </a:bodyPr>
          <a:lstStyle/>
          <a:p>
            <a:pPr algn="ctr"/>
            <a:r>
              <a:rPr lang="en-US" sz="2400" dirty="0">
                <a:solidFill>
                  <a:srgbClr val="FF0000"/>
                </a:solidFill>
              </a:rPr>
              <a:t>&gt; 75%</a:t>
            </a:r>
          </a:p>
        </p:txBody>
      </p:sp>
      <p:sp>
        <p:nvSpPr>
          <p:cNvPr id="12" name="TextBox 11">
            <a:extLst>
              <a:ext uri="{FF2B5EF4-FFF2-40B4-BE49-F238E27FC236}">
                <a16:creationId xmlns:a16="http://schemas.microsoft.com/office/drawing/2014/main" id="{9C364495-AB54-9046-75D2-CD91E5592545}"/>
              </a:ext>
            </a:extLst>
          </p:cNvPr>
          <p:cNvSpPr txBox="1"/>
          <p:nvPr/>
        </p:nvSpPr>
        <p:spPr>
          <a:xfrm>
            <a:off x="3479299" y="7432602"/>
            <a:ext cx="2921000" cy="461665"/>
          </a:xfrm>
          <a:prstGeom prst="rect">
            <a:avLst/>
          </a:prstGeom>
          <a:noFill/>
        </p:spPr>
        <p:txBody>
          <a:bodyPr wrap="square" rtlCol="0" anchor="ctr">
            <a:spAutoFit/>
          </a:bodyPr>
          <a:lstStyle/>
          <a:p>
            <a:pPr algn="ctr"/>
            <a:r>
              <a:rPr lang="en-US" sz="2400" dirty="0">
                <a:solidFill>
                  <a:srgbClr val="FF0000"/>
                </a:solidFill>
              </a:rPr>
              <a:t>&gt; 85%</a:t>
            </a:r>
          </a:p>
        </p:txBody>
      </p:sp>
      <p:sp>
        <p:nvSpPr>
          <p:cNvPr id="13" name="TextBox 12">
            <a:extLst>
              <a:ext uri="{FF2B5EF4-FFF2-40B4-BE49-F238E27FC236}">
                <a16:creationId xmlns:a16="http://schemas.microsoft.com/office/drawing/2014/main" id="{0CA22AD2-A06A-523D-F81F-40C90BAA513C}"/>
              </a:ext>
            </a:extLst>
          </p:cNvPr>
          <p:cNvSpPr txBox="1"/>
          <p:nvPr/>
        </p:nvSpPr>
        <p:spPr>
          <a:xfrm>
            <a:off x="3656412" y="7963904"/>
            <a:ext cx="2921000" cy="461665"/>
          </a:xfrm>
          <a:prstGeom prst="rect">
            <a:avLst/>
          </a:prstGeom>
          <a:noFill/>
        </p:spPr>
        <p:txBody>
          <a:bodyPr wrap="square" rtlCol="0" anchor="ctr">
            <a:spAutoFit/>
          </a:bodyPr>
          <a:lstStyle/>
          <a:p>
            <a:pPr algn="ctr"/>
            <a:r>
              <a:rPr lang="en-US" sz="2400" dirty="0">
                <a:solidFill>
                  <a:srgbClr val="FF0000"/>
                </a:solidFill>
              </a:rPr>
              <a:t>&gt; 85%</a:t>
            </a:r>
          </a:p>
        </p:txBody>
      </p:sp>
      <p:sp>
        <p:nvSpPr>
          <p:cNvPr id="14" name="TextBox 13">
            <a:extLst>
              <a:ext uri="{FF2B5EF4-FFF2-40B4-BE49-F238E27FC236}">
                <a16:creationId xmlns:a16="http://schemas.microsoft.com/office/drawing/2014/main" id="{705C3745-33A6-70A8-38BC-CC440EDC4F6D}"/>
              </a:ext>
            </a:extLst>
          </p:cNvPr>
          <p:cNvSpPr txBox="1"/>
          <p:nvPr/>
        </p:nvSpPr>
        <p:spPr>
          <a:xfrm>
            <a:off x="3030336" y="8494553"/>
            <a:ext cx="2921000" cy="461665"/>
          </a:xfrm>
          <a:prstGeom prst="rect">
            <a:avLst/>
          </a:prstGeom>
          <a:noFill/>
        </p:spPr>
        <p:txBody>
          <a:bodyPr wrap="square" rtlCol="0" anchor="ctr">
            <a:spAutoFit/>
          </a:bodyPr>
          <a:lstStyle/>
          <a:p>
            <a:pPr algn="ctr"/>
            <a:r>
              <a:rPr lang="en-US" sz="2400" dirty="0">
                <a:solidFill>
                  <a:srgbClr val="FF0000"/>
                </a:solidFill>
              </a:rPr>
              <a:t>&gt; 85%</a:t>
            </a:r>
          </a:p>
        </p:txBody>
      </p:sp>
      <p:sp>
        <p:nvSpPr>
          <p:cNvPr id="15" name="TextBox 14">
            <a:extLst>
              <a:ext uri="{FF2B5EF4-FFF2-40B4-BE49-F238E27FC236}">
                <a16:creationId xmlns:a16="http://schemas.microsoft.com/office/drawing/2014/main" id="{A512E3C0-1121-C4F4-47A9-5EEC3F6A687A}"/>
              </a:ext>
            </a:extLst>
          </p:cNvPr>
          <p:cNvSpPr txBox="1"/>
          <p:nvPr/>
        </p:nvSpPr>
        <p:spPr>
          <a:xfrm>
            <a:off x="11726510" y="5973720"/>
            <a:ext cx="2921000" cy="461665"/>
          </a:xfrm>
          <a:prstGeom prst="rect">
            <a:avLst/>
          </a:prstGeom>
          <a:noFill/>
        </p:spPr>
        <p:txBody>
          <a:bodyPr wrap="square" rtlCol="0" anchor="ctr">
            <a:spAutoFit/>
          </a:bodyPr>
          <a:lstStyle/>
          <a:p>
            <a:pPr algn="ctr"/>
            <a:r>
              <a:rPr lang="en-US" sz="2400" dirty="0">
                <a:solidFill>
                  <a:srgbClr val="FF0000"/>
                </a:solidFill>
              </a:rPr>
              <a:t>500 – 10,000</a:t>
            </a:r>
          </a:p>
        </p:txBody>
      </p:sp>
      <p:sp>
        <p:nvSpPr>
          <p:cNvPr id="16" name="TextBox 15">
            <a:extLst>
              <a:ext uri="{FF2B5EF4-FFF2-40B4-BE49-F238E27FC236}">
                <a16:creationId xmlns:a16="http://schemas.microsoft.com/office/drawing/2014/main" id="{933397B2-D377-CFD4-5746-62014B7D4304}"/>
              </a:ext>
            </a:extLst>
          </p:cNvPr>
          <p:cNvSpPr txBox="1"/>
          <p:nvPr/>
        </p:nvSpPr>
        <p:spPr>
          <a:xfrm>
            <a:off x="10884243" y="6513303"/>
            <a:ext cx="2921000" cy="461665"/>
          </a:xfrm>
          <a:prstGeom prst="rect">
            <a:avLst/>
          </a:prstGeom>
          <a:noFill/>
        </p:spPr>
        <p:txBody>
          <a:bodyPr wrap="square" rtlCol="0" anchor="ctr">
            <a:spAutoFit/>
          </a:bodyPr>
          <a:lstStyle/>
          <a:p>
            <a:pPr algn="ctr"/>
            <a:r>
              <a:rPr lang="en-US" sz="2400" dirty="0">
                <a:solidFill>
                  <a:srgbClr val="FF0000"/>
                </a:solidFill>
              </a:rPr>
              <a:t>&gt; 70%</a:t>
            </a:r>
          </a:p>
        </p:txBody>
      </p:sp>
      <p:sp>
        <p:nvSpPr>
          <p:cNvPr id="17" name="TextBox 16">
            <a:extLst>
              <a:ext uri="{FF2B5EF4-FFF2-40B4-BE49-F238E27FC236}">
                <a16:creationId xmlns:a16="http://schemas.microsoft.com/office/drawing/2014/main" id="{BFE41FB3-5DE0-2817-457D-76524A9BF799}"/>
              </a:ext>
            </a:extLst>
          </p:cNvPr>
          <p:cNvSpPr txBox="1"/>
          <p:nvPr/>
        </p:nvSpPr>
        <p:spPr>
          <a:xfrm>
            <a:off x="3555834" y="6837705"/>
            <a:ext cx="4335327" cy="584775"/>
          </a:xfrm>
          <a:prstGeom prst="rect">
            <a:avLst/>
          </a:prstGeom>
          <a:noFill/>
        </p:spPr>
        <p:txBody>
          <a:bodyPr wrap="square" rtlCol="0" anchor="ctr">
            <a:spAutoFit/>
          </a:bodyPr>
          <a:lstStyle/>
          <a:p>
            <a:pPr algn="ctr"/>
            <a:r>
              <a:rPr lang="en-US" sz="1600" dirty="0">
                <a:solidFill>
                  <a:srgbClr val="FF0000"/>
                </a:solidFill>
              </a:rPr>
              <a:t>  depends on sequence depth </a:t>
            </a:r>
          </a:p>
          <a:p>
            <a:pPr algn="ctr"/>
            <a:r>
              <a:rPr lang="en-US" sz="1600" dirty="0">
                <a:solidFill>
                  <a:srgbClr val="FF0000"/>
                </a:solidFill>
              </a:rPr>
              <a:t>and sample complexity</a:t>
            </a:r>
          </a:p>
        </p:txBody>
      </p:sp>
      <p:sp>
        <p:nvSpPr>
          <p:cNvPr id="18" name="TextBox 17">
            <a:extLst>
              <a:ext uri="{FF2B5EF4-FFF2-40B4-BE49-F238E27FC236}">
                <a16:creationId xmlns:a16="http://schemas.microsoft.com/office/drawing/2014/main" id="{EEE5F66F-B91D-9D97-E562-2E3DB337ACC0}"/>
              </a:ext>
            </a:extLst>
          </p:cNvPr>
          <p:cNvSpPr txBox="1"/>
          <p:nvPr/>
        </p:nvSpPr>
        <p:spPr>
          <a:xfrm>
            <a:off x="11019346" y="8128315"/>
            <a:ext cx="4335327" cy="584775"/>
          </a:xfrm>
          <a:prstGeom prst="rect">
            <a:avLst/>
          </a:prstGeom>
          <a:noFill/>
        </p:spPr>
        <p:txBody>
          <a:bodyPr wrap="square" rtlCol="0" anchor="ctr">
            <a:spAutoFit/>
          </a:bodyPr>
          <a:lstStyle/>
          <a:p>
            <a:pPr algn="ctr"/>
            <a:r>
              <a:rPr lang="en-US" sz="1600" dirty="0">
                <a:solidFill>
                  <a:srgbClr val="FF0000"/>
                </a:solidFill>
              </a:rPr>
              <a:t>  depends on sequence depth </a:t>
            </a:r>
          </a:p>
          <a:p>
            <a:pPr algn="ctr"/>
            <a:r>
              <a:rPr lang="en-US" sz="1600" dirty="0">
                <a:solidFill>
                  <a:srgbClr val="FF0000"/>
                </a:solidFill>
              </a:rPr>
              <a:t>and sample complexity</a:t>
            </a:r>
          </a:p>
        </p:txBody>
      </p:sp>
      <p:sp>
        <p:nvSpPr>
          <p:cNvPr id="19" name="TextBox 18">
            <a:extLst>
              <a:ext uri="{FF2B5EF4-FFF2-40B4-BE49-F238E27FC236}">
                <a16:creationId xmlns:a16="http://schemas.microsoft.com/office/drawing/2014/main" id="{B48F40C5-148B-E4A3-D795-71D7D0F994D3}"/>
              </a:ext>
            </a:extLst>
          </p:cNvPr>
          <p:cNvSpPr txBox="1"/>
          <p:nvPr/>
        </p:nvSpPr>
        <p:spPr>
          <a:xfrm>
            <a:off x="11417128" y="8637863"/>
            <a:ext cx="4335327" cy="584775"/>
          </a:xfrm>
          <a:prstGeom prst="rect">
            <a:avLst/>
          </a:prstGeom>
          <a:noFill/>
        </p:spPr>
        <p:txBody>
          <a:bodyPr wrap="square" rtlCol="0" anchor="ctr">
            <a:spAutoFit/>
          </a:bodyPr>
          <a:lstStyle/>
          <a:p>
            <a:pPr algn="ctr"/>
            <a:r>
              <a:rPr lang="en-US" sz="1600" dirty="0">
                <a:solidFill>
                  <a:srgbClr val="FF0000"/>
                </a:solidFill>
              </a:rPr>
              <a:t>  depends on sequence depth </a:t>
            </a:r>
          </a:p>
          <a:p>
            <a:pPr algn="ctr"/>
            <a:r>
              <a:rPr lang="en-US" sz="1600" dirty="0">
                <a:solidFill>
                  <a:srgbClr val="FF0000"/>
                </a:solidFill>
              </a:rPr>
              <a:t>and sample complexity</a:t>
            </a:r>
          </a:p>
        </p:txBody>
      </p:sp>
    </p:spTree>
    <p:custDataLst>
      <p:tags r:id="rId1"/>
    </p:custDataLst>
    <p:extLst>
      <p:ext uri="{BB962C8B-B14F-4D97-AF65-F5344CB8AC3E}">
        <p14:creationId xmlns:p14="http://schemas.microsoft.com/office/powerpoint/2010/main" val="187786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77B258A-8AEC-932A-D2FC-F52D48B41729}"/>
              </a:ext>
            </a:extLst>
          </p:cNvPr>
          <p:cNvPicPr>
            <a:picLocks noChangeAspect="1"/>
          </p:cNvPicPr>
          <p:nvPr/>
        </p:nvPicPr>
        <p:blipFill>
          <a:blip r:embed="rId4"/>
          <a:stretch>
            <a:fillRect/>
          </a:stretch>
        </p:blipFill>
        <p:spPr>
          <a:xfrm>
            <a:off x="3512003" y="1253125"/>
            <a:ext cx="11263993" cy="7780750"/>
          </a:xfrm>
          <a:prstGeom prst="rect">
            <a:avLst/>
          </a:prstGeom>
        </p:spPr>
      </p:pic>
      <p:sp>
        <p:nvSpPr>
          <p:cNvPr id="8" name="TextBox 7">
            <a:extLst>
              <a:ext uri="{FF2B5EF4-FFF2-40B4-BE49-F238E27FC236}">
                <a16:creationId xmlns:a16="http://schemas.microsoft.com/office/drawing/2014/main" id="{0CD40C5B-7EE4-5A51-BB06-EC5C129057AD}"/>
              </a:ext>
            </a:extLst>
          </p:cNvPr>
          <p:cNvSpPr txBox="1"/>
          <p:nvPr/>
        </p:nvSpPr>
        <p:spPr>
          <a:xfrm>
            <a:off x="7158779" y="2786727"/>
            <a:ext cx="2921000" cy="523220"/>
          </a:xfrm>
          <a:prstGeom prst="rect">
            <a:avLst/>
          </a:prstGeom>
          <a:noFill/>
        </p:spPr>
        <p:txBody>
          <a:bodyPr wrap="square" rtlCol="0" anchor="ctr">
            <a:spAutoFit/>
          </a:bodyPr>
          <a:lstStyle/>
          <a:p>
            <a:pPr algn="ctr"/>
            <a:r>
              <a:rPr lang="en-US" sz="2800" dirty="0">
                <a:solidFill>
                  <a:srgbClr val="FF0000"/>
                </a:solidFill>
              </a:rPr>
              <a:t>&gt; 85%</a:t>
            </a:r>
          </a:p>
        </p:txBody>
      </p:sp>
      <p:sp>
        <p:nvSpPr>
          <p:cNvPr id="9" name="TextBox 8">
            <a:extLst>
              <a:ext uri="{FF2B5EF4-FFF2-40B4-BE49-F238E27FC236}">
                <a16:creationId xmlns:a16="http://schemas.microsoft.com/office/drawing/2014/main" id="{5B618D92-F199-2158-8E8C-549AD5C61344}"/>
              </a:ext>
            </a:extLst>
          </p:cNvPr>
          <p:cNvSpPr txBox="1"/>
          <p:nvPr/>
        </p:nvSpPr>
        <p:spPr>
          <a:xfrm>
            <a:off x="8999621" y="3628936"/>
            <a:ext cx="2921000" cy="523220"/>
          </a:xfrm>
          <a:prstGeom prst="rect">
            <a:avLst/>
          </a:prstGeom>
          <a:noFill/>
        </p:spPr>
        <p:txBody>
          <a:bodyPr wrap="square" rtlCol="0" anchor="ctr">
            <a:spAutoFit/>
          </a:bodyPr>
          <a:lstStyle/>
          <a:p>
            <a:pPr algn="ctr"/>
            <a:r>
              <a:rPr lang="en-US" sz="2800" dirty="0">
                <a:solidFill>
                  <a:srgbClr val="FF0000"/>
                </a:solidFill>
              </a:rPr>
              <a:t>&gt; 80%</a:t>
            </a:r>
          </a:p>
        </p:txBody>
      </p:sp>
      <p:sp>
        <p:nvSpPr>
          <p:cNvPr id="10" name="TextBox 9">
            <a:extLst>
              <a:ext uri="{FF2B5EF4-FFF2-40B4-BE49-F238E27FC236}">
                <a16:creationId xmlns:a16="http://schemas.microsoft.com/office/drawing/2014/main" id="{EC3AB9F6-D2AF-DD87-CB71-ECDC26B62E4E}"/>
              </a:ext>
            </a:extLst>
          </p:cNvPr>
          <p:cNvSpPr txBox="1"/>
          <p:nvPr/>
        </p:nvSpPr>
        <p:spPr>
          <a:xfrm>
            <a:off x="10676021" y="4471145"/>
            <a:ext cx="2921000" cy="523220"/>
          </a:xfrm>
          <a:prstGeom prst="rect">
            <a:avLst/>
          </a:prstGeom>
          <a:noFill/>
        </p:spPr>
        <p:txBody>
          <a:bodyPr wrap="square" rtlCol="0" anchor="ctr">
            <a:spAutoFit/>
          </a:bodyPr>
          <a:lstStyle/>
          <a:p>
            <a:pPr algn="ctr"/>
            <a:r>
              <a:rPr lang="en-US" sz="2800" dirty="0">
                <a:solidFill>
                  <a:srgbClr val="FF0000"/>
                </a:solidFill>
              </a:rPr>
              <a:t>&lt; 10%</a:t>
            </a:r>
          </a:p>
        </p:txBody>
      </p:sp>
      <p:sp>
        <p:nvSpPr>
          <p:cNvPr id="11" name="TextBox 10">
            <a:extLst>
              <a:ext uri="{FF2B5EF4-FFF2-40B4-BE49-F238E27FC236}">
                <a16:creationId xmlns:a16="http://schemas.microsoft.com/office/drawing/2014/main" id="{82DC0B29-FD51-2F83-D637-E48EB3D7AD45}"/>
              </a:ext>
            </a:extLst>
          </p:cNvPr>
          <p:cNvSpPr txBox="1"/>
          <p:nvPr/>
        </p:nvSpPr>
        <p:spPr>
          <a:xfrm>
            <a:off x="10282990" y="5292636"/>
            <a:ext cx="2921000" cy="523220"/>
          </a:xfrm>
          <a:prstGeom prst="rect">
            <a:avLst/>
          </a:prstGeom>
          <a:noFill/>
        </p:spPr>
        <p:txBody>
          <a:bodyPr wrap="square" rtlCol="0" anchor="ctr">
            <a:spAutoFit/>
          </a:bodyPr>
          <a:lstStyle/>
          <a:p>
            <a:pPr algn="ctr"/>
            <a:r>
              <a:rPr lang="en-US" sz="2800" dirty="0">
                <a:solidFill>
                  <a:srgbClr val="FF0000"/>
                </a:solidFill>
              </a:rPr>
              <a:t>&lt; 30%</a:t>
            </a:r>
          </a:p>
        </p:txBody>
      </p:sp>
      <p:sp>
        <p:nvSpPr>
          <p:cNvPr id="17" name="TextBox 16">
            <a:extLst>
              <a:ext uri="{FF2B5EF4-FFF2-40B4-BE49-F238E27FC236}">
                <a16:creationId xmlns:a16="http://schemas.microsoft.com/office/drawing/2014/main" id="{4B79A764-62D2-86A7-20E1-2F927EFB18A1}"/>
              </a:ext>
            </a:extLst>
          </p:cNvPr>
          <p:cNvSpPr txBox="1"/>
          <p:nvPr/>
        </p:nvSpPr>
        <p:spPr>
          <a:xfrm>
            <a:off x="10460121" y="6173793"/>
            <a:ext cx="2921000" cy="461665"/>
          </a:xfrm>
          <a:prstGeom prst="rect">
            <a:avLst/>
          </a:prstGeom>
          <a:noFill/>
        </p:spPr>
        <p:txBody>
          <a:bodyPr wrap="square" rtlCol="0" anchor="ctr">
            <a:spAutoFit/>
          </a:bodyPr>
          <a:lstStyle/>
          <a:p>
            <a:pPr algn="ctr"/>
            <a:r>
              <a:rPr lang="en-US" sz="2400" dirty="0">
                <a:solidFill>
                  <a:srgbClr val="FF0000"/>
                </a:solidFill>
              </a:rPr>
              <a:t>&gt; 30%, ~60%</a:t>
            </a:r>
          </a:p>
        </p:txBody>
      </p:sp>
      <p:sp>
        <p:nvSpPr>
          <p:cNvPr id="20" name="TextBox 19">
            <a:extLst>
              <a:ext uri="{FF2B5EF4-FFF2-40B4-BE49-F238E27FC236}">
                <a16:creationId xmlns:a16="http://schemas.microsoft.com/office/drawing/2014/main" id="{94523794-0F30-1D9F-0A1F-20F946CF0BA8}"/>
              </a:ext>
            </a:extLst>
          </p:cNvPr>
          <p:cNvSpPr txBox="1"/>
          <p:nvPr/>
        </p:nvSpPr>
        <p:spPr>
          <a:xfrm>
            <a:off x="10365206" y="7025479"/>
            <a:ext cx="2921000" cy="461665"/>
          </a:xfrm>
          <a:prstGeom prst="rect">
            <a:avLst/>
          </a:prstGeom>
          <a:noFill/>
        </p:spPr>
        <p:txBody>
          <a:bodyPr wrap="square" rtlCol="0" anchor="ctr">
            <a:spAutoFit/>
          </a:bodyPr>
          <a:lstStyle/>
          <a:p>
            <a:pPr algn="ctr"/>
            <a:r>
              <a:rPr lang="en-US" sz="2400" dirty="0">
                <a:solidFill>
                  <a:srgbClr val="FF0000"/>
                </a:solidFill>
              </a:rPr>
              <a:t>&gt; 30%, ~60%</a:t>
            </a:r>
          </a:p>
        </p:txBody>
      </p:sp>
      <p:sp>
        <p:nvSpPr>
          <p:cNvPr id="21" name="TextBox 20">
            <a:extLst>
              <a:ext uri="{FF2B5EF4-FFF2-40B4-BE49-F238E27FC236}">
                <a16:creationId xmlns:a16="http://schemas.microsoft.com/office/drawing/2014/main" id="{DB259F1A-FA14-A237-8973-1E0C885D5EBF}"/>
              </a:ext>
            </a:extLst>
          </p:cNvPr>
          <p:cNvSpPr txBox="1"/>
          <p:nvPr/>
        </p:nvSpPr>
        <p:spPr>
          <a:xfrm>
            <a:off x="8333874" y="7814886"/>
            <a:ext cx="2921000" cy="523220"/>
          </a:xfrm>
          <a:prstGeom prst="rect">
            <a:avLst/>
          </a:prstGeom>
          <a:noFill/>
        </p:spPr>
        <p:txBody>
          <a:bodyPr wrap="square" rtlCol="0" anchor="ctr">
            <a:spAutoFit/>
          </a:bodyPr>
          <a:lstStyle/>
          <a:p>
            <a:pPr algn="ctr"/>
            <a:r>
              <a:rPr lang="en-US" sz="2800" dirty="0">
                <a:solidFill>
                  <a:srgbClr val="FF0000"/>
                </a:solidFill>
              </a:rPr>
              <a:t>&lt; 10%</a:t>
            </a:r>
          </a:p>
        </p:txBody>
      </p:sp>
    </p:spTree>
    <p:custDataLst>
      <p:tags r:id="rId1"/>
    </p:custDataLst>
    <p:extLst>
      <p:ext uri="{BB962C8B-B14F-4D97-AF65-F5344CB8AC3E}">
        <p14:creationId xmlns:p14="http://schemas.microsoft.com/office/powerpoint/2010/main" val="17239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3">
            <a:extLst>
              <a:ext uri="{FF2B5EF4-FFF2-40B4-BE49-F238E27FC236}">
                <a16:creationId xmlns:a16="http://schemas.microsoft.com/office/drawing/2014/main" id="{A3EC1E5D-223A-CB91-E16F-1E4637C0C95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1026" name="Picture 2" descr="A graph showing a line&#10;&#10;Description automatically generated">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622967" y="688413"/>
            <a:ext cx="5394648" cy="48108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graph of barcode rank plot&#10;&#10;Description automatically generated">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6444522" y="697785"/>
            <a:ext cx="5384139" cy="4801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graph of barcode rank plot&#10;&#10;Description automatically generated">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2255568" y="675198"/>
            <a:ext cx="5409466" cy="48240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C466310B-1B29-9F2A-0D28-E06D75EDD184}"/>
              </a:ext>
            </a:extLst>
          </p:cNvPr>
          <p:cNvGraphicFramePr>
            <a:graphicFrameLocks noGrp="1"/>
          </p:cNvGraphicFramePr>
          <p:nvPr>
            <p:extLst>
              <p:ext uri="{D42A27DB-BD31-4B8C-83A1-F6EECF244321}">
                <p14:modId xmlns:p14="http://schemas.microsoft.com/office/powerpoint/2010/main" val="3743661809"/>
              </p:ext>
            </p:extLst>
          </p:nvPr>
        </p:nvGraphicFramePr>
        <p:xfrm>
          <a:off x="191646" y="5618454"/>
          <a:ext cx="5191125" cy="2804160"/>
        </p:xfrm>
        <a:graphic>
          <a:graphicData uri="http://schemas.openxmlformats.org/drawingml/2006/table">
            <a:tbl>
              <a:tblPr/>
              <a:tblGrid>
                <a:gridCol w="2905125">
                  <a:extLst>
                    <a:ext uri="{9D8B030D-6E8A-4147-A177-3AD203B41FA5}">
                      <a16:colId xmlns:a16="http://schemas.microsoft.com/office/drawing/2014/main" val="913288103"/>
                    </a:ext>
                  </a:extLst>
                </a:gridCol>
                <a:gridCol w="2286000">
                  <a:extLst>
                    <a:ext uri="{9D8B030D-6E8A-4147-A177-3AD203B41FA5}">
                      <a16:colId xmlns:a16="http://schemas.microsoft.com/office/drawing/2014/main" val="4204640610"/>
                    </a:ext>
                  </a:extLst>
                </a:gridCol>
              </a:tblGrid>
              <a:tr h="285491">
                <a:tc>
                  <a:txBody>
                    <a:bodyPr/>
                    <a:lstStyle/>
                    <a:p>
                      <a:pPr algn="l" fontAlgn="auto"/>
                      <a:r>
                        <a:rPr lang="en-US" sz="1700" b="1" i="0" dirty="0">
                          <a:solidFill>
                            <a:srgbClr val="000000"/>
                          </a:solidFill>
                          <a:effectLst/>
                          <a:latin typeface="Calibri" panose="020F0502020204030204" pitchFamily="34" charset="0"/>
                        </a:rPr>
                        <a: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193" cap="flat" cmpd="sng" algn="ctr">
                      <a:solidFill>
                        <a:srgbClr val="FFFFFF"/>
                      </a:solidFill>
                      <a:prstDash val="solid"/>
                      <a:round/>
                      <a:headEnd type="none" w="med" len="med"/>
                      <a:tailEnd type="none" w="med" len="med"/>
                    </a:lnB>
                    <a:solidFill>
                      <a:srgbClr val="E7E6E6"/>
                    </a:solidFill>
                  </a:tcPr>
                </a:tc>
                <a:tc>
                  <a:txBody>
                    <a:bodyPr/>
                    <a:lstStyle/>
                    <a:p>
                      <a:pPr algn="ctr" fontAlgn="auto"/>
                      <a:r>
                        <a:rPr lang="en-US" sz="1700" b="1" i="0" dirty="0">
                          <a:solidFill>
                            <a:schemeClr val="accent3"/>
                          </a:solidFill>
                          <a:effectLst/>
                          <a:latin typeface="Calibri" panose="020F0502020204030204" pitchFamily="34" charset="0"/>
                        </a:rPr>
                        <a:t>Good Sample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193"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716208024"/>
                  </a:ext>
                </a:extLst>
              </a:tr>
              <a:tr h="285491">
                <a:tc>
                  <a:txBody>
                    <a:bodyPr/>
                    <a:lstStyle/>
                    <a:p>
                      <a:pPr algn="l" fontAlgn="base"/>
                      <a:r>
                        <a:rPr lang="en-US" sz="1300" b="0" i="0" dirty="0">
                          <a:solidFill>
                            <a:srgbClr val="000000"/>
                          </a:solidFill>
                          <a:effectLst/>
                          <a:latin typeface="Calibri" panose="020F0502020204030204" pitchFamily="34" charset="0"/>
                        </a:rPr>
                        <a:t>Number of Reads​</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19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r" fontAlgn="base"/>
                      <a:r>
                        <a:rPr lang="en-US" sz="1700" b="0" i="0" dirty="0">
                          <a:solidFill>
                            <a:srgbClr val="000000"/>
                          </a:solidFill>
                          <a:effectLst/>
                          <a:latin typeface="Calibri" panose="020F0502020204030204" pitchFamily="34" charset="0"/>
                        </a:rPr>
                        <a:t>293,132,076​</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19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05395337"/>
                  </a:ext>
                </a:extLst>
              </a:tr>
              <a:tr h="285491">
                <a:tc>
                  <a:txBody>
                    <a:bodyPr/>
                    <a:lstStyle/>
                    <a:p>
                      <a:pPr algn="l" fontAlgn="base"/>
                      <a:r>
                        <a:rPr lang="en-US" sz="1300" b="0" i="0" dirty="0">
                          <a:solidFill>
                            <a:srgbClr val="000000"/>
                          </a:solidFill>
                          <a:effectLst/>
                          <a:latin typeface="Calibri" panose="020F0502020204030204" pitchFamily="34" charset="0"/>
                        </a:rPr>
                        <a:t>Q30 Bases in RNA Read​</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r" fontAlgn="base"/>
                      <a:r>
                        <a:rPr lang="en-US" sz="1700" b="0" i="0" dirty="0">
                          <a:solidFill>
                            <a:srgbClr val="000000"/>
                          </a:solidFill>
                          <a:effectLst/>
                          <a:latin typeface="Calibri" panose="020F0502020204030204" pitchFamily="34" charset="0"/>
                        </a:rPr>
                        <a:t>94.90%​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16992067"/>
                  </a:ext>
                </a:extLst>
              </a:tr>
              <a:tr h="285491">
                <a:tc>
                  <a:txBody>
                    <a:bodyPr/>
                    <a:lstStyle/>
                    <a:p>
                      <a:pPr algn="l" fontAlgn="base"/>
                      <a:r>
                        <a:rPr lang="en-US" sz="1300" b="0" i="0">
                          <a:solidFill>
                            <a:srgbClr val="000000"/>
                          </a:solidFill>
                          <a:effectLst/>
                          <a:latin typeface="Calibri" panose="020F0502020204030204" pitchFamily="34" charset="0"/>
                        </a:rPr>
                        <a:t>Mapped to Genome​</a:t>
                      </a:r>
                      <a:endParaRPr lang="en-US" b="0" i="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r" fontAlgn="base"/>
                      <a:r>
                        <a:rPr lang="en-US" sz="1700" b="0" i="0" dirty="0">
                          <a:solidFill>
                            <a:srgbClr val="000000"/>
                          </a:solidFill>
                          <a:effectLst/>
                          <a:latin typeface="Calibri" panose="020F0502020204030204" pitchFamily="34" charset="0"/>
                        </a:rPr>
                        <a:t>92.70%​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001445853"/>
                  </a:ext>
                </a:extLst>
              </a:tr>
              <a:tr h="285491">
                <a:tc>
                  <a:txBody>
                    <a:bodyPr/>
                    <a:lstStyle/>
                    <a:p>
                      <a:pPr algn="l" fontAlgn="base"/>
                      <a:r>
                        <a:rPr lang="en-US" sz="1300" b="0" i="0" dirty="0">
                          <a:solidFill>
                            <a:srgbClr val="000000"/>
                          </a:solidFill>
                          <a:effectLst/>
                          <a:latin typeface="Calibri" panose="020F0502020204030204" pitchFamily="34" charset="0"/>
                        </a:rPr>
                        <a:t>Mapped Confidently to Genome​</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r" fontAlgn="base"/>
                      <a:r>
                        <a:rPr lang="en-US" sz="1700" b="0" i="0" dirty="0">
                          <a:solidFill>
                            <a:srgbClr val="000000"/>
                          </a:solidFill>
                          <a:effectLst/>
                          <a:latin typeface="Calibri" panose="020F0502020204030204" pitchFamily="34" charset="0"/>
                        </a:rPr>
                        <a:t>89.30%​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093368454"/>
                  </a:ext>
                </a:extLst>
              </a:tr>
              <a:tr h="285491">
                <a:tc>
                  <a:txBody>
                    <a:bodyPr/>
                    <a:lstStyle/>
                    <a:p>
                      <a:pPr algn="l" fontAlgn="base"/>
                      <a:r>
                        <a:rPr lang="en-US" sz="1300" b="0" i="0">
                          <a:solidFill>
                            <a:srgbClr val="000000"/>
                          </a:solidFill>
                          <a:effectLst/>
                          <a:latin typeface="Calibri" panose="020F0502020204030204" pitchFamily="34" charset="0"/>
                        </a:rPr>
                        <a:t>Mapped Confidently to Exonic Regions​</a:t>
                      </a:r>
                      <a:endParaRPr lang="en-US" b="0" i="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r" fontAlgn="base"/>
                      <a:r>
                        <a:rPr lang="en-US" sz="1700" b="0" i="0" dirty="0">
                          <a:solidFill>
                            <a:srgbClr val="000000"/>
                          </a:solidFill>
                          <a:effectLst/>
                          <a:latin typeface="Calibri" panose="020F0502020204030204" pitchFamily="34" charset="0"/>
                        </a:rPr>
                        <a:t>50.90%​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63605638"/>
                  </a:ext>
                </a:extLst>
              </a:tr>
              <a:tr h="285491">
                <a:tc>
                  <a:txBody>
                    <a:bodyPr/>
                    <a:lstStyle/>
                    <a:p>
                      <a:pPr algn="l" fontAlgn="base"/>
                      <a:r>
                        <a:rPr lang="en-US" sz="1300" b="0" i="0">
                          <a:solidFill>
                            <a:srgbClr val="000000"/>
                          </a:solidFill>
                          <a:effectLst/>
                          <a:latin typeface="Calibri" panose="020F0502020204030204" pitchFamily="34" charset="0"/>
                        </a:rPr>
                        <a:t>Mapped Confidently to Transcriptome​</a:t>
                      </a:r>
                      <a:endParaRPr lang="en-US" b="0" i="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r" fontAlgn="base"/>
                      <a:r>
                        <a:rPr lang="en-US" sz="1700" b="0" i="0" dirty="0">
                          <a:solidFill>
                            <a:srgbClr val="000000"/>
                          </a:solidFill>
                          <a:effectLst/>
                          <a:latin typeface="Calibri" panose="020F0502020204030204" pitchFamily="34" charset="0"/>
                        </a:rPr>
                        <a:t>47.50%​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683595756"/>
                  </a:ext>
                </a:extLst>
              </a:tr>
              <a:tr h="285491">
                <a:tc>
                  <a:txBody>
                    <a:bodyPr/>
                    <a:lstStyle/>
                    <a:p>
                      <a:pPr algn="l" fontAlgn="base"/>
                      <a:r>
                        <a:rPr lang="en-US" sz="1300" b="0" i="0">
                          <a:solidFill>
                            <a:srgbClr val="000000"/>
                          </a:solidFill>
                          <a:effectLst/>
                          <a:latin typeface="Calibri" panose="020F0502020204030204" pitchFamily="34" charset="0"/>
                        </a:rPr>
                        <a:t>Number of Cells after Filtering​</a:t>
                      </a:r>
                      <a:endParaRPr lang="en-US" b="0" i="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r" fontAlgn="base"/>
                      <a:r>
                        <a:rPr lang="en-US" sz="1700" b="0" i="0" dirty="0">
                          <a:solidFill>
                            <a:srgbClr val="000000"/>
                          </a:solidFill>
                          <a:effectLst/>
                          <a:latin typeface="Calibri" panose="020F0502020204030204" pitchFamily="34" charset="0"/>
                        </a:rPr>
                        <a:t>6,510​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652013991"/>
                  </a:ext>
                </a:extLst>
              </a:tr>
            </a:tbl>
          </a:graphicData>
        </a:graphic>
      </p:graphicFrame>
      <p:graphicFrame>
        <p:nvGraphicFramePr>
          <p:cNvPr id="2" name="Table 1">
            <a:extLst>
              <a:ext uri="{FF2B5EF4-FFF2-40B4-BE49-F238E27FC236}">
                <a16:creationId xmlns:a16="http://schemas.microsoft.com/office/drawing/2014/main" id="{C46FFE98-BA28-9FEE-05BF-EE1A57DF600B}"/>
              </a:ext>
            </a:extLst>
          </p:cNvPr>
          <p:cNvGraphicFramePr>
            <a:graphicFrameLocks noGrp="1"/>
          </p:cNvGraphicFramePr>
          <p:nvPr>
            <p:extLst>
              <p:ext uri="{D42A27DB-BD31-4B8C-83A1-F6EECF244321}">
                <p14:modId xmlns:p14="http://schemas.microsoft.com/office/powerpoint/2010/main" val="3213528952"/>
              </p:ext>
            </p:extLst>
          </p:nvPr>
        </p:nvGraphicFramePr>
        <p:xfrm>
          <a:off x="13507738" y="5618454"/>
          <a:ext cx="2286000" cy="2804160"/>
        </p:xfrm>
        <a:graphic>
          <a:graphicData uri="http://schemas.openxmlformats.org/drawingml/2006/table">
            <a:tbl>
              <a:tblPr/>
              <a:tblGrid>
                <a:gridCol w="2286000">
                  <a:extLst>
                    <a:ext uri="{9D8B030D-6E8A-4147-A177-3AD203B41FA5}">
                      <a16:colId xmlns:a16="http://schemas.microsoft.com/office/drawing/2014/main" val="3402976590"/>
                    </a:ext>
                  </a:extLst>
                </a:gridCol>
              </a:tblGrid>
              <a:tr h="0">
                <a:tc>
                  <a:txBody>
                    <a:bodyPr/>
                    <a:lstStyle/>
                    <a:p>
                      <a:pPr algn="ctr" fontAlgn="auto"/>
                      <a:r>
                        <a:rPr lang="en-US" sz="1700" b="1" i="0" dirty="0">
                          <a:solidFill>
                            <a:schemeClr val="accent3"/>
                          </a:solidFill>
                          <a:effectLst/>
                          <a:latin typeface="Calibri" panose="020F0502020204030204" pitchFamily="34" charset="0"/>
                        </a:rPr>
                        <a:t>Outlier Sample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193"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716208024"/>
                  </a:ext>
                </a:extLst>
              </a:tr>
              <a:tr h="285491">
                <a:tc>
                  <a:txBody>
                    <a:bodyPr/>
                    <a:lstStyle/>
                    <a:p>
                      <a:pPr algn="r" fontAlgn="base"/>
                      <a:r>
                        <a:rPr lang="en-US" sz="1700" b="0" i="0" dirty="0">
                          <a:solidFill>
                            <a:srgbClr val="000000"/>
                          </a:solidFill>
                          <a:effectLst/>
                          <a:latin typeface="Calibri" panose="020F0502020204030204" pitchFamily="34" charset="0"/>
                        </a:rPr>
                        <a:t>316,003,364​</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19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05395337"/>
                  </a:ext>
                </a:extLst>
              </a:tr>
              <a:tr h="285491">
                <a:tc>
                  <a:txBody>
                    <a:bodyPr/>
                    <a:lstStyle/>
                    <a:p>
                      <a:pPr algn="r" fontAlgn="base"/>
                      <a:r>
                        <a:rPr lang="en-US" sz="1700" b="0" i="0" dirty="0">
                          <a:solidFill>
                            <a:srgbClr val="000000"/>
                          </a:solidFill>
                          <a:effectLst/>
                          <a:latin typeface="Calibri" panose="020F0502020204030204" pitchFamily="34" charset="0"/>
                        </a:rPr>
                        <a:t>87.60%​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16992067"/>
                  </a:ext>
                </a:extLst>
              </a:tr>
              <a:tr h="285491">
                <a:tc>
                  <a:txBody>
                    <a:bodyPr/>
                    <a:lstStyle/>
                    <a:p>
                      <a:pPr algn="r" fontAlgn="base"/>
                      <a:r>
                        <a:rPr lang="en-US" sz="1700" b="0" i="0" dirty="0">
                          <a:solidFill>
                            <a:srgbClr val="FF0000"/>
                          </a:solidFill>
                          <a:effectLst/>
                          <a:latin typeface="Calibri" panose="020F0502020204030204" pitchFamily="34" charset="0"/>
                        </a:rPr>
                        <a:t>9.00%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001445853"/>
                  </a:ext>
                </a:extLst>
              </a:tr>
              <a:tr h="285491">
                <a:tc>
                  <a:txBody>
                    <a:bodyPr/>
                    <a:lstStyle/>
                    <a:p>
                      <a:pPr algn="r" fontAlgn="base"/>
                      <a:r>
                        <a:rPr lang="en-US" sz="1700" b="0" i="0" dirty="0">
                          <a:solidFill>
                            <a:srgbClr val="FF0000"/>
                          </a:solidFill>
                          <a:effectLst/>
                          <a:latin typeface="Calibri" panose="020F0502020204030204" pitchFamily="34" charset="0"/>
                        </a:rPr>
                        <a:t>6.40%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093368454"/>
                  </a:ext>
                </a:extLst>
              </a:tr>
              <a:tr h="285491">
                <a:tc>
                  <a:txBody>
                    <a:bodyPr/>
                    <a:lstStyle/>
                    <a:p>
                      <a:pPr algn="r" fontAlgn="base"/>
                      <a:r>
                        <a:rPr lang="en-US" sz="1700" b="0" i="0" dirty="0">
                          <a:solidFill>
                            <a:srgbClr val="FF0000"/>
                          </a:solidFill>
                          <a:effectLst/>
                          <a:latin typeface="Calibri" panose="020F0502020204030204" pitchFamily="34" charset="0"/>
                        </a:rPr>
                        <a:t>1.40%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63605638"/>
                  </a:ext>
                </a:extLst>
              </a:tr>
              <a:tr h="285491">
                <a:tc>
                  <a:txBody>
                    <a:bodyPr/>
                    <a:lstStyle/>
                    <a:p>
                      <a:pPr algn="r" fontAlgn="base"/>
                      <a:r>
                        <a:rPr lang="en-US" sz="1700" b="0" i="0" dirty="0">
                          <a:solidFill>
                            <a:srgbClr val="FF0000"/>
                          </a:solidFill>
                          <a:effectLst/>
                          <a:latin typeface="Calibri" panose="020F0502020204030204" pitchFamily="34" charset="0"/>
                        </a:rPr>
                        <a:t>2.20%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683595756"/>
                  </a:ext>
                </a:extLst>
              </a:tr>
              <a:tr h="285491">
                <a:tc>
                  <a:txBody>
                    <a:bodyPr/>
                    <a:lstStyle/>
                    <a:p>
                      <a:pPr algn="r" fontAlgn="base"/>
                      <a:r>
                        <a:rPr lang="en-US" sz="1700" b="0" i="0" dirty="0">
                          <a:solidFill>
                            <a:srgbClr val="FF0000"/>
                          </a:solidFill>
                          <a:effectLst/>
                          <a:latin typeface="Calibri" panose="020F0502020204030204" pitchFamily="34" charset="0"/>
                        </a:rPr>
                        <a:t>2,217</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652013991"/>
                  </a:ext>
                </a:extLst>
              </a:tr>
            </a:tbl>
          </a:graphicData>
        </a:graphic>
      </p:graphicFrame>
      <p:graphicFrame>
        <p:nvGraphicFramePr>
          <p:cNvPr id="3" name="Table 2">
            <a:extLst>
              <a:ext uri="{FF2B5EF4-FFF2-40B4-BE49-F238E27FC236}">
                <a16:creationId xmlns:a16="http://schemas.microsoft.com/office/drawing/2014/main" id="{FFFD348F-D7DD-934E-7DAC-17878A800414}"/>
              </a:ext>
            </a:extLst>
          </p:cNvPr>
          <p:cNvGraphicFramePr>
            <a:graphicFrameLocks noGrp="1"/>
          </p:cNvGraphicFramePr>
          <p:nvPr>
            <p:extLst>
              <p:ext uri="{D42A27DB-BD31-4B8C-83A1-F6EECF244321}">
                <p14:modId xmlns:p14="http://schemas.microsoft.com/office/powerpoint/2010/main" val="1190264695"/>
              </p:ext>
            </p:extLst>
          </p:nvPr>
        </p:nvGraphicFramePr>
        <p:xfrm>
          <a:off x="8302255" y="5618454"/>
          <a:ext cx="2286000" cy="2804160"/>
        </p:xfrm>
        <a:graphic>
          <a:graphicData uri="http://schemas.openxmlformats.org/drawingml/2006/table">
            <a:tbl>
              <a:tblPr/>
              <a:tblGrid>
                <a:gridCol w="2286000">
                  <a:extLst>
                    <a:ext uri="{9D8B030D-6E8A-4147-A177-3AD203B41FA5}">
                      <a16:colId xmlns:a16="http://schemas.microsoft.com/office/drawing/2014/main" val="717299395"/>
                    </a:ext>
                  </a:extLst>
                </a:gridCol>
              </a:tblGrid>
              <a:tr h="0">
                <a:tc>
                  <a:txBody>
                    <a:bodyPr/>
                    <a:lstStyle/>
                    <a:p>
                      <a:pPr algn="ctr" fontAlgn="auto"/>
                      <a:r>
                        <a:rPr lang="en-US" sz="1700" b="1" i="0" u="none" strike="noStrike" dirty="0">
                          <a:solidFill>
                            <a:schemeClr val="accent3"/>
                          </a:solidFill>
                          <a:effectLst/>
                          <a:latin typeface="Calibri" panose="020F0502020204030204" pitchFamily="34" charset="0"/>
                        </a:rPr>
                        <a:t>Sample with Concerns</a:t>
                      </a:r>
                      <a:endParaRPr lang="en-US" sz="1700" b="1" i="0" u="none" dirty="0">
                        <a:solidFill>
                          <a:schemeClr val="accent3"/>
                        </a:solidFill>
                        <a:effectLst/>
                        <a:latin typeface="Calibri" panose="020F0502020204030204" pitchFamily="34" charset="0"/>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193"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716208024"/>
                  </a:ext>
                </a:extLst>
              </a:tr>
              <a:tr h="285491">
                <a:tc>
                  <a:txBody>
                    <a:bodyPr/>
                    <a:lstStyle/>
                    <a:p>
                      <a:pPr algn="r" fontAlgn="base"/>
                      <a:r>
                        <a:rPr lang="en-US" sz="1700" b="0" i="0" dirty="0">
                          <a:solidFill>
                            <a:srgbClr val="000000"/>
                          </a:solidFill>
                          <a:effectLst/>
                          <a:latin typeface="Calibri" panose="020F0502020204030204" pitchFamily="34" charset="0"/>
                        </a:rPr>
                        <a:t>209,364,338​</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19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05395337"/>
                  </a:ext>
                </a:extLst>
              </a:tr>
              <a:tr h="285491">
                <a:tc>
                  <a:txBody>
                    <a:bodyPr/>
                    <a:lstStyle/>
                    <a:p>
                      <a:pPr algn="r" fontAlgn="base"/>
                      <a:r>
                        <a:rPr lang="en-US" sz="1700" b="0" i="0" dirty="0">
                          <a:solidFill>
                            <a:srgbClr val="000000"/>
                          </a:solidFill>
                          <a:effectLst/>
                          <a:latin typeface="Calibri" panose="020F0502020204030204" pitchFamily="34" charset="0"/>
                        </a:rPr>
                        <a:t>90.30%​</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16992067"/>
                  </a:ext>
                </a:extLst>
              </a:tr>
              <a:tr h="285491">
                <a:tc>
                  <a:txBody>
                    <a:bodyPr/>
                    <a:lstStyle/>
                    <a:p>
                      <a:pPr algn="r" fontAlgn="base"/>
                      <a:r>
                        <a:rPr lang="en-US" sz="1700" b="0" i="0" dirty="0">
                          <a:solidFill>
                            <a:srgbClr val="FF0000"/>
                          </a:solidFill>
                          <a:effectLst/>
                          <a:latin typeface="Calibri" panose="020F0502020204030204" pitchFamily="34" charset="0"/>
                        </a:rPr>
                        <a:t>59.70%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001445853"/>
                  </a:ext>
                </a:extLst>
              </a:tr>
              <a:tr h="285491">
                <a:tc>
                  <a:txBody>
                    <a:bodyPr/>
                    <a:lstStyle/>
                    <a:p>
                      <a:pPr algn="r" fontAlgn="base"/>
                      <a:r>
                        <a:rPr lang="en-US" sz="1700" b="0" i="0" dirty="0">
                          <a:solidFill>
                            <a:srgbClr val="FF0000"/>
                          </a:solidFill>
                          <a:effectLst/>
                          <a:latin typeface="Calibri" panose="020F0502020204030204" pitchFamily="34" charset="0"/>
                        </a:rPr>
                        <a:t>53.30%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093368454"/>
                  </a:ext>
                </a:extLst>
              </a:tr>
              <a:tr h="285491">
                <a:tc>
                  <a:txBody>
                    <a:bodyPr/>
                    <a:lstStyle/>
                    <a:p>
                      <a:pPr algn="r" fontAlgn="base"/>
                      <a:r>
                        <a:rPr lang="en-US" sz="1700" b="0" i="0" dirty="0">
                          <a:solidFill>
                            <a:srgbClr val="FF0000"/>
                          </a:solidFill>
                          <a:effectLst/>
                          <a:latin typeface="Calibri" panose="020F0502020204030204" pitchFamily="34" charset="0"/>
                        </a:rPr>
                        <a:t>15.30%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63605638"/>
                  </a:ext>
                </a:extLst>
              </a:tr>
              <a:tr h="285491">
                <a:tc>
                  <a:txBody>
                    <a:bodyPr/>
                    <a:lstStyle/>
                    <a:p>
                      <a:pPr algn="r" fontAlgn="base"/>
                      <a:r>
                        <a:rPr lang="en-US" sz="1700" b="0" i="0" dirty="0">
                          <a:solidFill>
                            <a:srgbClr val="FF0000"/>
                          </a:solidFill>
                          <a:effectLst/>
                          <a:latin typeface="Calibri" panose="020F0502020204030204" pitchFamily="34" charset="0"/>
                        </a:rPr>
                        <a:t>19.80%</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683595756"/>
                  </a:ext>
                </a:extLst>
              </a:tr>
              <a:tr h="285491">
                <a:tc>
                  <a:txBody>
                    <a:bodyPr/>
                    <a:lstStyle/>
                    <a:p>
                      <a:pPr algn="r" fontAlgn="base"/>
                      <a:r>
                        <a:rPr lang="en-US" sz="1700" b="0" i="0" dirty="0">
                          <a:solidFill>
                            <a:srgbClr val="BF9000"/>
                          </a:solidFill>
                          <a:effectLst/>
                          <a:latin typeface="Calibri" panose="020F0502020204030204" pitchFamily="34" charset="0"/>
                        </a:rPr>
                        <a:t>6,841</a:t>
                      </a:r>
                      <a:r>
                        <a:rPr lang="en-US" sz="1700" b="0" i="0" dirty="0">
                          <a:solidFill>
                            <a:srgbClr val="000000"/>
                          </a:solidFill>
                          <a:effectLst/>
                          <a:latin typeface="Calibri" panose="020F0502020204030204" pitchFamily="34" charset="0"/>
                        </a:rPr>
                        <a:t>​</a:t>
                      </a:r>
                      <a:endParaRPr lang="en-US" b="0" i="0" dirty="0">
                        <a:solidFill>
                          <a:srgbClr val="000000"/>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652013991"/>
                  </a:ext>
                </a:extLst>
              </a:tr>
            </a:tbl>
          </a:graphicData>
        </a:graphic>
      </p:graphicFrame>
      <p:sp>
        <p:nvSpPr>
          <p:cNvPr id="4" name="Rounded Rectangle 3">
            <a:extLst>
              <a:ext uri="{FF2B5EF4-FFF2-40B4-BE49-F238E27FC236}">
                <a16:creationId xmlns:a16="http://schemas.microsoft.com/office/drawing/2014/main" id="{C48AF285-719D-E29C-6FF9-87BFBE84D6E0}"/>
              </a:ext>
            </a:extLst>
          </p:cNvPr>
          <p:cNvSpPr/>
          <p:nvPr/>
        </p:nvSpPr>
        <p:spPr>
          <a:xfrm>
            <a:off x="12477750" y="697785"/>
            <a:ext cx="571500" cy="55951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28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A3B9-40C1-C90C-7011-8F9A977A08BC}"/>
              </a:ext>
            </a:extLst>
          </p:cNvPr>
          <p:cNvSpPr>
            <a:spLocks noGrp="1"/>
          </p:cNvSpPr>
          <p:nvPr>
            <p:ph type="title"/>
          </p:nvPr>
        </p:nvSpPr>
        <p:spPr/>
        <p:txBody>
          <a:bodyPr/>
          <a:lstStyle/>
          <a:p>
            <a:r>
              <a:rPr lang="en-US" dirty="0"/>
              <a:t>The DNB Bioinformatics Core Team</a:t>
            </a:r>
          </a:p>
        </p:txBody>
      </p:sp>
      <p:sp>
        <p:nvSpPr>
          <p:cNvPr id="5" name="Slide Number Placeholder 4">
            <a:extLst>
              <a:ext uri="{FF2B5EF4-FFF2-40B4-BE49-F238E27FC236}">
                <a16:creationId xmlns:a16="http://schemas.microsoft.com/office/drawing/2014/main" id="{BA99CEEC-0D46-6E1A-650F-0481BFFAC672}"/>
              </a:ext>
            </a:extLst>
          </p:cNvPr>
          <p:cNvSpPr>
            <a:spLocks noGrp="1"/>
          </p:cNvSpPr>
          <p:nvPr>
            <p:ph type="sldNum" sz="quarter" idx="12"/>
          </p:nvPr>
        </p:nvSpPr>
        <p:spPr/>
        <p:txBody>
          <a:bodyPr/>
          <a:lstStyle/>
          <a:p>
            <a:fld id="{D99DF388-D8CC-9A47-891A-7411F982D5E0}" type="slidenum">
              <a:rPr lang="en-US" smtClean="0"/>
              <a:t>2</a:t>
            </a:fld>
            <a:endParaRPr lang="en-US"/>
          </a:p>
        </p:txBody>
      </p:sp>
      <p:sp>
        <p:nvSpPr>
          <p:cNvPr id="34" name="Text Placeholder 6">
            <a:extLst>
              <a:ext uri="{FF2B5EF4-FFF2-40B4-BE49-F238E27FC236}">
                <a16:creationId xmlns:a16="http://schemas.microsoft.com/office/drawing/2014/main" id="{E2F011DB-5E73-0F1B-E954-E2814C1E7C53}"/>
              </a:ext>
            </a:extLst>
          </p:cNvPr>
          <p:cNvSpPr txBox="1">
            <a:spLocks/>
          </p:cNvSpPr>
          <p:nvPr/>
        </p:nvSpPr>
        <p:spPr>
          <a:xfrm>
            <a:off x="360956" y="6444960"/>
            <a:ext cx="4142232" cy="625374"/>
          </a:xfrm>
          <a:prstGeom prst="rect">
            <a:avLst/>
          </a:prstGeom>
        </p:spPr>
        <p:txBody>
          <a:bodyPr anchor="ctr">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b="1" dirty="0">
                <a:solidFill>
                  <a:srgbClr val="00437B"/>
                </a:solidFill>
                <a:latin typeface="Arial" panose="020B0604020202020204" pitchFamily="34" charset="0"/>
                <a:cs typeface="Arial" panose="020B0604020202020204" pitchFamily="34" charset="0"/>
              </a:rPr>
              <a:t>Cody Ramirez, Ph.D.</a:t>
            </a:r>
          </a:p>
        </p:txBody>
      </p:sp>
      <p:sp>
        <p:nvSpPr>
          <p:cNvPr id="35" name="Text Placeholder 12">
            <a:extLst>
              <a:ext uri="{FF2B5EF4-FFF2-40B4-BE49-F238E27FC236}">
                <a16:creationId xmlns:a16="http://schemas.microsoft.com/office/drawing/2014/main" id="{0695DA26-71E2-A249-E06B-22D5012ABEAC}"/>
              </a:ext>
            </a:extLst>
          </p:cNvPr>
          <p:cNvSpPr txBox="1">
            <a:spLocks/>
          </p:cNvSpPr>
          <p:nvPr/>
        </p:nvSpPr>
        <p:spPr>
          <a:xfrm>
            <a:off x="-50756" y="7029778"/>
            <a:ext cx="4965656" cy="750593"/>
          </a:xfrm>
          <a:prstGeom prst="rect">
            <a:avLst/>
          </a:prstGeom>
        </p:spPr>
        <p:txBody>
          <a:bodyPr anchor="t"/>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spcBef>
                <a:spcPts val="0"/>
              </a:spcBef>
              <a:buNone/>
            </a:pPr>
            <a:r>
              <a:rPr lang="en-US" sz="1800" dirty="0"/>
              <a:t>Senior Bioinformatics Research Scientist</a:t>
            </a:r>
          </a:p>
          <a:p>
            <a:pPr marL="0" indent="0" algn="ctr">
              <a:lnSpc>
                <a:spcPct val="100000"/>
              </a:lnSpc>
              <a:spcBef>
                <a:spcPts val="0"/>
              </a:spcBef>
              <a:buNone/>
            </a:pPr>
            <a:r>
              <a:rPr lang="en-US" sz="1800" dirty="0"/>
              <a:t>Core Director</a:t>
            </a:r>
          </a:p>
          <a:p>
            <a:pPr marL="0" indent="0" algn="ctr">
              <a:lnSpc>
                <a:spcPct val="100000"/>
              </a:lnSpc>
              <a:spcBef>
                <a:spcPts val="0"/>
              </a:spcBef>
              <a:buNone/>
            </a:pPr>
            <a:r>
              <a:rPr lang="en-US" sz="1800" dirty="0"/>
              <a:t>Boston, Massachusetts</a:t>
            </a:r>
          </a:p>
        </p:txBody>
      </p:sp>
      <p:sp>
        <p:nvSpPr>
          <p:cNvPr id="36" name="Text Placeholder 13">
            <a:extLst>
              <a:ext uri="{FF2B5EF4-FFF2-40B4-BE49-F238E27FC236}">
                <a16:creationId xmlns:a16="http://schemas.microsoft.com/office/drawing/2014/main" id="{060AEE3C-19DA-E267-F470-7EFDCED15C18}"/>
              </a:ext>
            </a:extLst>
          </p:cNvPr>
          <p:cNvSpPr txBox="1">
            <a:spLocks/>
          </p:cNvSpPr>
          <p:nvPr/>
        </p:nvSpPr>
        <p:spPr>
          <a:xfrm>
            <a:off x="4776862" y="6444960"/>
            <a:ext cx="4142232" cy="625374"/>
          </a:xfrm>
          <a:prstGeom prst="rect">
            <a:avLst/>
          </a:prstGeom>
        </p:spPr>
        <p:txBody>
          <a:bodyPr anchor="ctr">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b="1" dirty="0">
                <a:solidFill>
                  <a:srgbClr val="00437B"/>
                </a:solidFill>
                <a:latin typeface="Arial" panose="020B0604020202020204" pitchFamily="34" charset="0"/>
                <a:cs typeface="Arial" panose="020B0604020202020204" pitchFamily="34" charset="0"/>
              </a:rPr>
              <a:t>Antonia </a:t>
            </a:r>
            <a:r>
              <a:rPr lang="en-US" b="1" dirty="0" err="1">
                <a:solidFill>
                  <a:srgbClr val="00437B"/>
                </a:solidFill>
                <a:latin typeface="Arial" panose="020B0604020202020204" pitchFamily="34" charset="0"/>
                <a:cs typeface="Arial" panose="020B0604020202020204" pitchFamily="34" charset="0"/>
              </a:rPr>
              <a:t>Chroni</a:t>
            </a:r>
            <a:r>
              <a:rPr lang="en-US" b="1" dirty="0">
                <a:solidFill>
                  <a:srgbClr val="00437B"/>
                </a:solidFill>
                <a:latin typeface="Arial" panose="020B0604020202020204" pitchFamily="34" charset="0"/>
                <a:cs typeface="Arial" panose="020B0604020202020204" pitchFamily="34" charset="0"/>
              </a:rPr>
              <a:t>, Ph.D.</a:t>
            </a:r>
          </a:p>
        </p:txBody>
      </p:sp>
      <p:pic>
        <p:nvPicPr>
          <p:cNvPr id="38" name="Picture 37" descr="A person smiling for a picture&#10;&#10;Description automatically generated">
            <a:extLst>
              <a:ext uri="{FF2B5EF4-FFF2-40B4-BE49-F238E27FC236}">
                <a16:creationId xmlns:a16="http://schemas.microsoft.com/office/drawing/2014/main" id="{BCD88BCB-6D52-C9F2-D209-AA8D71A1BABD}"/>
              </a:ext>
            </a:extLst>
          </p:cNvPr>
          <p:cNvPicPr>
            <a:picLocks noChangeAspect="1"/>
          </p:cNvPicPr>
          <p:nvPr/>
        </p:nvPicPr>
        <p:blipFill>
          <a:blip r:embed="rId3"/>
          <a:stretch>
            <a:fillRect/>
          </a:stretch>
        </p:blipFill>
        <p:spPr>
          <a:xfrm>
            <a:off x="918740" y="2814792"/>
            <a:ext cx="3026664" cy="3026664"/>
          </a:xfrm>
          <a:prstGeom prst="rect">
            <a:avLst/>
          </a:prstGeom>
        </p:spPr>
      </p:pic>
      <p:sp>
        <p:nvSpPr>
          <p:cNvPr id="39" name="Text Placeholder 13">
            <a:extLst>
              <a:ext uri="{FF2B5EF4-FFF2-40B4-BE49-F238E27FC236}">
                <a16:creationId xmlns:a16="http://schemas.microsoft.com/office/drawing/2014/main" id="{628CAF63-A62E-AC48-0A7F-7C1F2A556863}"/>
              </a:ext>
            </a:extLst>
          </p:cNvPr>
          <p:cNvSpPr txBox="1">
            <a:spLocks/>
          </p:cNvSpPr>
          <p:nvPr/>
        </p:nvSpPr>
        <p:spPr>
          <a:xfrm>
            <a:off x="9184699" y="6444960"/>
            <a:ext cx="4142232" cy="625374"/>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3400" b="1" i="0" kern="1200">
                <a:solidFill>
                  <a:srgbClr val="00437B"/>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Asha </a:t>
            </a:r>
            <a:r>
              <a:rPr lang="en-US" sz="2800" dirty="0" err="1"/>
              <a:t>Jannu</a:t>
            </a:r>
            <a:r>
              <a:rPr lang="en-US" sz="2800" dirty="0"/>
              <a:t>, Ph.D.</a:t>
            </a:r>
          </a:p>
        </p:txBody>
      </p:sp>
      <p:sp>
        <p:nvSpPr>
          <p:cNvPr id="41" name="Text Placeholder 13">
            <a:extLst>
              <a:ext uri="{FF2B5EF4-FFF2-40B4-BE49-F238E27FC236}">
                <a16:creationId xmlns:a16="http://schemas.microsoft.com/office/drawing/2014/main" id="{90F8C907-72FD-E5C4-81F9-D56810D4FE69}"/>
              </a:ext>
            </a:extLst>
          </p:cNvPr>
          <p:cNvSpPr txBox="1">
            <a:spLocks/>
          </p:cNvSpPr>
          <p:nvPr/>
        </p:nvSpPr>
        <p:spPr>
          <a:xfrm>
            <a:off x="13604730" y="6444960"/>
            <a:ext cx="4142303" cy="62537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3400" b="1" i="0" kern="1200">
                <a:solidFill>
                  <a:srgbClr val="00437B"/>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Sharon Freshour, Ph.D.</a:t>
            </a:r>
          </a:p>
        </p:txBody>
      </p:sp>
      <p:pic>
        <p:nvPicPr>
          <p:cNvPr id="43" name="Picture 42" descr="A person with dark hair wearing a grey jacket&#10;&#10;Description automatically generated">
            <a:extLst>
              <a:ext uri="{FF2B5EF4-FFF2-40B4-BE49-F238E27FC236}">
                <a16:creationId xmlns:a16="http://schemas.microsoft.com/office/drawing/2014/main" id="{8D5A30EA-6D20-9023-9FB6-D08063F0CB8F}"/>
              </a:ext>
            </a:extLst>
          </p:cNvPr>
          <p:cNvPicPr>
            <a:picLocks noChangeAspect="1"/>
          </p:cNvPicPr>
          <p:nvPr/>
        </p:nvPicPr>
        <p:blipFill rotWithShape="1">
          <a:blip r:embed="rId4"/>
          <a:srcRect l="1122" r="3605"/>
          <a:stretch/>
        </p:blipFill>
        <p:spPr>
          <a:xfrm>
            <a:off x="14162549" y="2814792"/>
            <a:ext cx="3026664" cy="3031064"/>
          </a:xfrm>
          <a:prstGeom prst="rect">
            <a:avLst/>
          </a:prstGeom>
        </p:spPr>
      </p:pic>
      <p:pic>
        <p:nvPicPr>
          <p:cNvPr id="44" name="Picture 43" descr="A person with long hair wearing a green jacket&#10;&#10;Description automatically generated">
            <a:extLst>
              <a:ext uri="{FF2B5EF4-FFF2-40B4-BE49-F238E27FC236}">
                <a16:creationId xmlns:a16="http://schemas.microsoft.com/office/drawing/2014/main" id="{6CC7FE2F-624F-B2DF-9237-5AFAB03EDB24}"/>
              </a:ext>
            </a:extLst>
          </p:cNvPr>
          <p:cNvPicPr>
            <a:picLocks noChangeAspect="1"/>
          </p:cNvPicPr>
          <p:nvPr/>
        </p:nvPicPr>
        <p:blipFill rotWithShape="1">
          <a:blip r:embed="rId5"/>
          <a:srcRect l="9804" r="18871"/>
          <a:stretch/>
        </p:blipFill>
        <p:spPr>
          <a:xfrm>
            <a:off x="5333343" y="2814792"/>
            <a:ext cx="3026664" cy="3031065"/>
          </a:xfrm>
          <a:prstGeom prst="rect">
            <a:avLst/>
          </a:prstGeom>
        </p:spPr>
      </p:pic>
      <p:pic>
        <p:nvPicPr>
          <p:cNvPr id="45" name="Picture 44" descr="A person with long black hair&#10;&#10;Description automatically generated">
            <a:extLst>
              <a:ext uri="{FF2B5EF4-FFF2-40B4-BE49-F238E27FC236}">
                <a16:creationId xmlns:a16="http://schemas.microsoft.com/office/drawing/2014/main" id="{568626FE-DD9E-64CB-E0C7-B1BF7885327B}"/>
              </a:ext>
            </a:extLst>
          </p:cNvPr>
          <p:cNvPicPr>
            <a:picLocks noChangeAspect="1"/>
          </p:cNvPicPr>
          <p:nvPr/>
        </p:nvPicPr>
        <p:blipFill rotWithShape="1">
          <a:blip r:embed="rId6"/>
          <a:srcRect l="11992" r="16684"/>
          <a:stretch/>
        </p:blipFill>
        <p:spPr>
          <a:xfrm>
            <a:off x="9747946" y="2814792"/>
            <a:ext cx="3026664" cy="3031066"/>
          </a:xfrm>
          <a:prstGeom prst="rect">
            <a:avLst/>
          </a:prstGeom>
        </p:spPr>
      </p:pic>
      <p:sp>
        <p:nvSpPr>
          <p:cNvPr id="46" name="Text Placeholder 12">
            <a:extLst>
              <a:ext uri="{FF2B5EF4-FFF2-40B4-BE49-F238E27FC236}">
                <a16:creationId xmlns:a16="http://schemas.microsoft.com/office/drawing/2014/main" id="{0AC82B7D-88B8-A885-3510-58C722359FB5}"/>
              </a:ext>
            </a:extLst>
          </p:cNvPr>
          <p:cNvSpPr txBox="1">
            <a:spLocks/>
          </p:cNvSpPr>
          <p:nvPr/>
        </p:nvSpPr>
        <p:spPr>
          <a:xfrm>
            <a:off x="4365150" y="7029778"/>
            <a:ext cx="4965656" cy="750593"/>
          </a:xfrm>
          <a:prstGeom prst="rect">
            <a:avLst/>
          </a:prstGeom>
        </p:spPr>
        <p:txBody>
          <a:bodyPr anchor="t"/>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spcBef>
                <a:spcPts val="0"/>
              </a:spcBef>
              <a:buNone/>
            </a:pPr>
            <a:r>
              <a:rPr lang="en-US" sz="1800" dirty="0"/>
              <a:t>Senior Bioinformatics Research Scientist</a:t>
            </a:r>
          </a:p>
          <a:p>
            <a:pPr marL="0" indent="0" algn="ctr">
              <a:lnSpc>
                <a:spcPct val="100000"/>
              </a:lnSpc>
              <a:spcBef>
                <a:spcPts val="0"/>
              </a:spcBef>
              <a:buNone/>
            </a:pPr>
            <a:r>
              <a:rPr lang="en-US" sz="1800" dirty="0"/>
              <a:t>New York, New York</a:t>
            </a:r>
          </a:p>
        </p:txBody>
      </p:sp>
      <p:sp>
        <p:nvSpPr>
          <p:cNvPr id="47" name="Text Placeholder 12">
            <a:extLst>
              <a:ext uri="{FF2B5EF4-FFF2-40B4-BE49-F238E27FC236}">
                <a16:creationId xmlns:a16="http://schemas.microsoft.com/office/drawing/2014/main" id="{97AC6D27-0B78-9F53-1ED5-D485BC8022DF}"/>
              </a:ext>
            </a:extLst>
          </p:cNvPr>
          <p:cNvSpPr txBox="1">
            <a:spLocks/>
          </p:cNvSpPr>
          <p:nvPr/>
        </p:nvSpPr>
        <p:spPr>
          <a:xfrm>
            <a:off x="8772987" y="7029778"/>
            <a:ext cx="4965656" cy="750593"/>
          </a:xfrm>
          <a:prstGeom prst="rect">
            <a:avLst/>
          </a:prstGeom>
        </p:spPr>
        <p:txBody>
          <a:bodyPr anchor="t"/>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spcBef>
                <a:spcPts val="0"/>
              </a:spcBef>
              <a:buNone/>
            </a:pPr>
            <a:r>
              <a:rPr lang="en-US" sz="1800" dirty="0"/>
              <a:t>Bioinformatics Research Scientist</a:t>
            </a:r>
          </a:p>
          <a:p>
            <a:pPr marL="0" indent="0" algn="ctr">
              <a:lnSpc>
                <a:spcPct val="100000"/>
              </a:lnSpc>
              <a:spcBef>
                <a:spcPts val="0"/>
              </a:spcBef>
              <a:buNone/>
            </a:pPr>
            <a:r>
              <a:rPr lang="en-US" sz="1800" dirty="0"/>
              <a:t>Indianapolis, Indiana</a:t>
            </a:r>
          </a:p>
        </p:txBody>
      </p:sp>
      <p:sp>
        <p:nvSpPr>
          <p:cNvPr id="49" name="Text Placeholder 12">
            <a:extLst>
              <a:ext uri="{FF2B5EF4-FFF2-40B4-BE49-F238E27FC236}">
                <a16:creationId xmlns:a16="http://schemas.microsoft.com/office/drawing/2014/main" id="{B0775306-81FD-9DBD-6106-F80AD05B8C32}"/>
              </a:ext>
            </a:extLst>
          </p:cNvPr>
          <p:cNvSpPr txBox="1">
            <a:spLocks/>
          </p:cNvSpPr>
          <p:nvPr/>
        </p:nvSpPr>
        <p:spPr>
          <a:xfrm>
            <a:off x="13193053" y="7029778"/>
            <a:ext cx="4965656" cy="750593"/>
          </a:xfrm>
          <a:prstGeom prst="rect">
            <a:avLst/>
          </a:prstGeom>
        </p:spPr>
        <p:txBody>
          <a:bodyPr anchor="t"/>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spcBef>
                <a:spcPts val="0"/>
              </a:spcBef>
              <a:buNone/>
            </a:pPr>
            <a:r>
              <a:rPr lang="en-US" sz="1800" dirty="0"/>
              <a:t>Bioinformatics Research Scientist</a:t>
            </a:r>
          </a:p>
          <a:p>
            <a:pPr marL="0" indent="0" algn="ctr">
              <a:lnSpc>
                <a:spcPct val="100000"/>
              </a:lnSpc>
              <a:spcBef>
                <a:spcPts val="0"/>
              </a:spcBef>
              <a:buNone/>
            </a:pPr>
            <a:r>
              <a:rPr lang="en-US" sz="1800" dirty="0"/>
              <a:t>St. Louis, Missouri</a:t>
            </a:r>
          </a:p>
        </p:txBody>
      </p:sp>
    </p:spTree>
    <p:extLst>
      <p:ext uri="{BB962C8B-B14F-4D97-AF65-F5344CB8AC3E}">
        <p14:creationId xmlns:p14="http://schemas.microsoft.com/office/powerpoint/2010/main" val="40020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dirty="0"/>
              <a:t>Example of read mapping metrics for range of samples</a:t>
            </a:r>
          </a:p>
        </p:txBody>
      </p:sp>
      <p:pic>
        <p:nvPicPr>
          <p:cNvPr id="12" name="Picture 11" descr="A white paper with dots and lines&#10;&#10;Description automatically generated with medium confidence">
            <a:extLst>
              <a:ext uri="{FF2B5EF4-FFF2-40B4-BE49-F238E27FC236}">
                <a16:creationId xmlns:a16="http://schemas.microsoft.com/office/drawing/2014/main" id="{CF7197FE-DFA3-8003-8C89-0968840B6AA3}"/>
              </a:ext>
            </a:extLst>
          </p:cNvPr>
          <p:cNvPicPr>
            <a:picLocks noChangeAspect="1"/>
          </p:cNvPicPr>
          <p:nvPr/>
        </p:nvPicPr>
        <p:blipFill>
          <a:blip r:embed="rId3"/>
          <a:stretch>
            <a:fillRect/>
          </a:stretch>
        </p:blipFill>
        <p:spPr>
          <a:xfrm>
            <a:off x="1230829" y="2288799"/>
            <a:ext cx="7264004" cy="7264004"/>
          </a:xfrm>
          <a:prstGeom prst="rect">
            <a:avLst/>
          </a:prstGeom>
          <a:noFill/>
        </p:spPr>
      </p:pic>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9" name="Picture 28" descr="A screen shot of a white sheet&#10;&#10;Description automatically generated">
            <a:extLst>
              <a:ext uri="{FF2B5EF4-FFF2-40B4-BE49-F238E27FC236}">
                <a16:creationId xmlns:a16="http://schemas.microsoft.com/office/drawing/2014/main" id="{4AB397AE-8EBE-6EFC-6284-DD94B2EA5E37}"/>
              </a:ext>
            </a:extLst>
          </p:cNvPr>
          <p:cNvPicPr>
            <a:picLocks noChangeAspect="1"/>
          </p:cNvPicPr>
          <p:nvPr/>
        </p:nvPicPr>
        <p:blipFill>
          <a:blip r:embed="rId4"/>
          <a:stretch>
            <a:fillRect/>
          </a:stretch>
        </p:blipFill>
        <p:spPr>
          <a:xfrm>
            <a:off x="9315450" y="2288799"/>
            <a:ext cx="7192173" cy="7264004"/>
          </a:xfrm>
          <a:prstGeom prst="rect">
            <a:avLst/>
          </a:prstGeom>
        </p:spPr>
      </p:pic>
    </p:spTree>
    <p:extLst>
      <p:ext uri="{BB962C8B-B14F-4D97-AF65-F5344CB8AC3E}">
        <p14:creationId xmlns:p14="http://schemas.microsoft.com/office/powerpoint/2010/main" val="100066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8E58A-FFFC-7866-71BC-5AE5015BA187}"/>
              </a:ext>
            </a:extLst>
          </p:cNvPr>
          <p:cNvSpPr>
            <a:spLocks noGrp="1"/>
          </p:cNvSpPr>
          <p:nvPr>
            <p:ph type="body" sz="quarter" idx="12"/>
          </p:nvPr>
        </p:nvSpPr>
        <p:spPr/>
        <p:txBody>
          <a:bodyPr/>
          <a:lstStyle/>
          <a:p>
            <a:r>
              <a:rPr lang="en-US" dirty="0"/>
              <a:t>Filtering low quality cells with Seurat</a:t>
            </a:r>
          </a:p>
        </p:txBody>
      </p:sp>
    </p:spTree>
    <p:extLst>
      <p:ext uri="{BB962C8B-B14F-4D97-AF65-F5344CB8AC3E}">
        <p14:creationId xmlns:p14="http://schemas.microsoft.com/office/powerpoint/2010/main" val="287020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3404-FC14-7376-CB89-2E4E1DB8DE4D}"/>
              </a:ext>
            </a:extLst>
          </p:cNvPr>
          <p:cNvSpPr>
            <a:spLocks noGrp="1"/>
          </p:cNvSpPr>
          <p:nvPr>
            <p:ph type="title"/>
          </p:nvPr>
        </p:nvSpPr>
        <p:spPr>
          <a:xfrm>
            <a:off x="685800" y="548641"/>
            <a:ext cx="16878300" cy="1402990"/>
          </a:xfrm>
        </p:spPr>
        <p:txBody>
          <a:bodyPr anchor="b">
            <a:normAutofit/>
          </a:bodyPr>
          <a:lstStyle/>
          <a:p>
            <a:r>
              <a:rPr lang="en-US" dirty="0"/>
              <a:t>Count matrix (aka gene-barcode matrix) from </a:t>
            </a:r>
            <a:r>
              <a:rPr lang="en-US" dirty="0" err="1"/>
              <a:t>CellRanger</a:t>
            </a:r>
            <a:r>
              <a:rPr lang="en-US" dirty="0"/>
              <a:t> is input into Seurat for cell-level filtering</a:t>
            </a:r>
          </a:p>
        </p:txBody>
      </p:sp>
      <p:sp>
        <p:nvSpPr>
          <p:cNvPr id="12" name="Slide Number Placeholder 3">
            <a:extLst>
              <a:ext uri="{FF2B5EF4-FFF2-40B4-BE49-F238E27FC236}">
                <a16:creationId xmlns:a16="http://schemas.microsoft.com/office/drawing/2014/main" id="{20CE04EB-081E-BA73-0231-7601A26F77F6}"/>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13" name="Picture 12" descr="A diagram of a cell culture&#10;&#10;Description automatically generated">
            <a:extLst>
              <a:ext uri="{FF2B5EF4-FFF2-40B4-BE49-F238E27FC236}">
                <a16:creationId xmlns:a16="http://schemas.microsoft.com/office/drawing/2014/main" id="{89D97DBE-B44C-E7B8-2D1F-E258BE2A3B34}"/>
              </a:ext>
            </a:extLst>
          </p:cNvPr>
          <p:cNvPicPr>
            <a:picLocks noChangeAspect="1"/>
          </p:cNvPicPr>
          <p:nvPr/>
        </p:nvPicPr>
        <p:blipFill>
          <a:blip r:embed="rId3"/>
          <a:srcRect b="74340"/>
          <a:stretch/>
        </p:blipFill>
        <p:spPr>
          <a:xfrm>
            <a:off x="351632" y="3376566"/>
            <a:ext cx="12810204" cy="4003153"/>
          </a:xfrm>
          <a:prstGeom prst="rect">
            <a:avLst/>
          </a:prstGeom>
        </p:spPr>
      </p:pic>
      <p:pic>
        <p:nvPicPr>
          <p:cNvPr id="14" name="Picture 13" descr="A diagram of a cell culture&#10;&#10;Description automatically generated">
            <a:extLst>
              <a:ext uri="{FF2B5EF4-FFF2-40B4-BE49-F238E27FC236}">
                <a16:creationId xmlns:a16="http://schemas.microsoft.com/office/drawing/2014/main" id="{4EAE06C3-87A8-0508-FD25-6DE6BE50E419}"/>
              </a:ext>
            </a:extLst>
          </p:cNvPr>
          <p:cNvPicPr>
            <a:picLocks noChangeAspect="1"/>
          </p:cNvPicPr>
          <p:nvPr/>
        </p:nvPicPr>
        <p:blipFill>
          <a:blip r:embed="rId3"/>
          <a:srcRect l="73357" t="23965" b="55930"/>
          <a:stretch/>
        </p:blipFill>
        <p:spPr>
          <a:xfrm>
            <a:off x="14523357" y="3802048"/>
            <a:ext cx="3413012" cy="3136414"/>
          </a:xfrm>
          <a:prstGeom prst="rect">
            <a:avLst/>
          </a:prstGeom>
        </p:spPr>
      </p:pic>
      <p:sp>
        <p:nvSpPr>
          <p:cNvPr id="15" name="Rectangle 14">
            <a:extLst>
              <a:ext uri="{FF2B5EF4-FFF2-40B4-BE49-F238E27FC236}">
                <a16:creationId xmlns:a16="http://schemas.microsoft.com/office/drawing/2014/main" id="{24A00820-C7F3-ACA7-5F83-806F0B8FA72A}"/>
              </a:ext>
            </a:extLst>
          </p:cNvPr>
          <p:cNvSpPr/>
          <p:nvPr/>
        </p:nvSpPr>
        <p:spPr>
          <a:xfrm>
            <a:off x="4581491" y="6920945"/>
            <a:ext cx="8230201" cy="6756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46205D-7FEE-2D2C-8713-E1D902C971E7}"/>
              </a:ext>
            </a:extLst>
          </p:cNvPr>
          <p:cNvSpPr/>
          <p:nvPr/>
        </p:nvSpPr>
        <p:spPr>
          <a:xfrm>
            <a:off x="2311141" y="3831852"/>
            <a:ext cx="6828393" cy="30161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diagram of a flowchart&#10;&#10;Description automatically generated">
            <a:extLst>
              <a:ext uri="{FF2B5EF4-FFF2-40B4-BE49-F238E27FC236}">
                <a16:creationId xmlns:a16="http://schemas.microsoft.com/office/drawing/2014/main" id="{6F7168E7-44FF-F537-E176-0C865AA7213E}"/>
              </a:ext>
            </a:extLst>
          </p:cNvPr>
          <p:cNvPicPr>
            <a:picLocks noChangeAspect="1"/>
          </p:cNvPicPr>
          <p:nvPr/>
        </p:nvPicPr>
        <p:blipFill>
          <a:blip r:embed="rId4"/>
          <a:srcRect l="22834" t="-6724" r="20285" b="65702"/>
          <a:stretch/>
        </p:blipFill>
        <p:spPr>
          <a:xfrm>
            <a:off x="2606000" y="5000088"/>
            <a:ext cx="6409200" cy="1134039"/>
          </a:xfrm>
          <a:prstGeom prst="rect">
            <a:avLst/>
          </a:prstGeom>
        </p:spPr>
      </p:pic>
      <p:sp>
        <p:nvSpPr>
          <p:cNvPr id="19" name="Rectangle 18">
            <a:extLst>
              <a:ext uri="{FF2B5EF4-FFF2-40B4-BE49-F238E27FC236}">
                <a16:creationId xmlns:a16="http://schemas.microsoft.com/office/drawing/2014/main" id="{A761E751-CB7D-13D5-CE14-D72FBD03B62B}"/>
              </a:ext>
            </a:extLst>
          </p:cNvPr>
          <p:cNvSpPr/>
          <p:nvPr/>
        </p:nvSpPr>
        <p:spPr>
          <a:xfrm>
            <a:off x="5865880" y="6028493"/>
            <a:ext cx="3273655" cy="6756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2A8458C-8E9E-DAAC-E040-8D87167B64A4}"/>
              </a:ext>
            </a:extLst>
          </p:cNvPr>
          <p:cNvCxnSpPr>
            <a:cxnSpLocks/>
          </p:cNvCxnSpPr>
          <p:nvPr/>
        </p:nvCxnSpPr>
        <p:spPr>
          <a:xfrm flipV="1">
            <a:off x="13131488" y="5378142"/>
            <a:ext cx="124061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43697C-2FBB-568D-AD0B-0EFC014D34C1}"/>
              </a:ext>
            </a:extLst>
          </p:cNvPr>
          <p:cNvSpPr/>
          <p:nvPr/>
        </p:nvSpPr>
        <p:spPr>
          <a:xfrm>
            <a:off x="14357473" y="3385428"/>
            <a:ext cx="3475454" cy="6612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CF967C1-6EEF-430E-C185-00305D731110}"/>
              </a:ext>
            </a:extLst>
          </p:cNvPr>
          <p:cNvSpPr txBox="1"/>
          <p:nvPr/>
        </p:nvSpPr>
        <p:spPr>
          <a:xfrm>
            <a:off x="1580034" y="9185752"/>
            <a:ext cx="6539405" cy="276999"/>
          </a:xfrm>
          <a:prstGeom prst="rect">
            <a:avLst/>
          </a:prstGeom>
          <a:noFill/>
        </p:spPr>
        <p:txBody>
          <a:bodyPr wrap="square" rtlCol="0">
            <a:spAutoFit/>
          </a:bodyPr>
          <a:lstStyle/>
          <a:p>
            <a:r>
              <a:rPr lang="en-US" sz="1200" dirty="0"/>
              <a:t>Kim N, Kang H, Jo A, Yoo SA, Lee HO. DOI: 10.4132/jptm.2022.12.19</a:t>
            </a:r>
          </a:p>
        </p:txBody>
      </p:sp>
    </p:spTree>
    <p:extLst>
      <p:ext uri="{BB962C8B-B14F-4D97-AF65-F5344CB8AC3E}">
        <p14:creationId xmlns:p14="http://schemas.microsoft.com/office/powerpoint/2010/main" val="187417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3404-FC14-7376-CB89-2E4E1DB8DE4D}"/>
              </a:ext>
            </a:extLst>
          </p:cNvPr>
          <p:cNvSpPr>
            <a:spLocks noGrp="1"/>
          </p:cNvSpPr>
          <p:nvPr>
            <p:ph type="title"/>
          </p:nvPr>
        </p:nvSpPr>
        <p:spPr>
          <a:xfrm>
            <a:off x="685800" y="548641"/>
            <a:ext cx="16878300" cy="1402990"/>
          </a:xfrm>
        </p:spPr>
        <p:txBody>
          <a:bodyPr anchor="b">
            <a:normAutofit/>
          </a:bodyPr>
          <a:lstStyle/>
          <a:p>
            <a:r>
              <a:rPr lang="en-US" dirty="0"/>
              <a:t>Baseline values for cell-level filtering we use (may change based on each specific experiment)</a:t>
            </a:r>
          </a:p>
        </p:txBody>
      </p:sp>
      <p:sp>
        <p:nvSpPr>
          <p:cNvPr id="12" name="Slide Number Placeholder 3">
            <a:extLst>
              <a:ext uri="{FF2B5EF4-FFF2-40B4-BE49-F238E27FC236}">
                <a16:creationId xmlns:a16="http://schemas.microsoft.com/office/drawing/2014/main" id="{20CE04EB-081E-BA73-0231-7601A26F77F6}"/>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aphicFrame>
        <p:nvGraphicFramePr>
          <p:cNvPr id="7" name="Table 7">
            <a:extLst>
              <a:ext uri="{FF2B5EF4-FFF2-40B4-BE49-F238E27FC236}">
                <a16:creationId xmlns:a16="http://schemas.microsoft.com/office/drawing/2014/main" id="{37A673F9-806A-D74F-8905-8F01180BD9D8}"/>
              </a:ext>
            </a:extLst>
          </p:cNvPr>
          <p:cNvGraphicFramePr>
            <a:graphicFrameLocks noGrp="1"/>
          </p:cNvGraphicFramePr>
          <p:nvPr>
            <p:ph idx="1"/>
            <p:extLst>
              <p:ext uri="{D42A27DB-BD31-4B8C-83A1-F6EECF244321}">
                <p14:modId xmlns:p14="http://schemas.microsoft.com/office/powerpoint/2010/main" val="892175408"/>
              </p:ext>
            </p:extLst>
          </p:nvPr>
        </p:nvGraphicFramePr>
        <p:xfrm>
          <a:off x="1750319" y="3328635"/>
          <a:ext cx="14787362" cy="5354643"/>
        </p:xfrm>
        <a:graphic>
          <a:graphicData uri="http://schemas.openxmlformats.org/drawingml/2006/table">
            <a:tbl>
              <a:tblPr firstRow="1" bandRow="1">
                <a:tableStyleId>{5C22544A-7EE6-4342-B048-85BDC9FD1C3A}</a:tableStyleId>
              </a:tblPr>
              <a:tblGrid>
                <a:gridCol w="1794800">
                  <a:extLst>
                    <a:ext uri="{9D8B030D-6E8A-4147-A177-3AD203B41FA5}">
                      <a16:colId xmlns:a16="http://schemas.microsoft.com/office/drawing/2014/main" val="2634119310"/>
                    </a:ext>
                  </a:extLst>
                </a:gridCol>
                <a:gridCol w="1134314">
                  <a:extLst>
                    <a:ext uri="{9D8B030D-6E8A-4147-A177-3AD203B41FA5}">
                      <a16:colId xmlns:a16="http://schemas.microsoft.com/office/drawing/2014/main" val="3123975040"/>
                    </a:ext>
                  </a:extLst>
                </a:gridCol>
                <a:gridCol w="1478916">
                  <a:extLst>
                    <a:ext uri="{9D8B030D-6E8A-4147-A177-3AD203B41FA5}">
                      <a16:colId xmlns:a16="http://schemas.microsoft.com/office/drawing/2014/main" val="4143966082"/>
                    </a:ext>
                  </a:extLst>
                </a:gridCol>
                <a:gridCol w="2182478">
                  <a:extLst>
                    <a:ext uri="{9D8B030D-6E8A-4147-A177-3AD203B41FA5}">
                      <a16:colId xmlns:a16="http://schemas.microsoft.com/office/drawing/2014/main" val="809595573"/>
                    </a:ext>
                  </a:extLst>
                </a:gridCol>
                <a:gridCol w="1981460">
                  <a:extLst>
                    <a:ext uri="{9D8B030D-6E8A-4147-A177-3AD203B41FA5}">
                      <a16:colId xmlns:a16="http://schemas.microsoft.com/office/drawing/2014/main" val="4227057332"/>
                    </a:ext>
                  </a:extLst>
                </a:gridCol>
                <a:gridCol w="2037099">
                  <a:extLst>
                    <a:ext uri="{9D8B030D-6E8A-4147-A177-3AD203B41FA5}">
                      <a16:colId xmlns:a16="http://schemas.microsoft.com/office/drawing/2014/main" val="3569323187"/>
                    </a:ext>
                  </a:extLst>
                </a:gridCol>
                <a:gridCol w="2182477">
                  <a:extLst>
                    <a:ext uri="{9D8B030D-6E8A-4147-A177-3AD203B41FA5}">
                      <a16:colId xmlns:a16="http://schemas.microsoft.com/office/drawing/2014/main" val="14698662"/>
                    </a:ext>
                  </a:extLst>
                </a:gridCol>
                <a:gridCol w="1995818">
                  <a:extLst>
                    <a:ext uri="{9D8B030D-6E8A-4147-A177-3AD203B41FA5}">
                      <a16:colId xmlns:a16="http://schemas.microsoft.com/office/drawing/2014/main" val="2317470938"/>
                    </a:ext>
                  </a:extLst>
                </a:gridCol>
              </a:tblGrid>
              <a:tr h="506565">
                <a:tc rowSpan="2">
                  <a:txBody>
                    <a:bodyPr/>
                    <a:lstStyle/>
                    <a:p>
                      <a:pPr algn="ctr"/>
                      <a:r>
                        <a:rPr lang="en-US" sz="2000"/>
                        <a:t>Technology</a:t>
                      </a:r>
                    </a:p>
                  </a:txBody>
                  <a:tcPr marL="155071" marR="155071" marT="77535" marB="77535" anchor="ctr"/>
                </a:tc>
                <a:tc rowSpan="2">
                  <a:txBody>
                    <a:bodyPr/>
                    <a:lstStyle/>
                    <a:p>
                      <a:pPr algn="ctr"/>
                      <a:r>
                        <a:rPr lang="en-US" sz="2000"/>
                        <a:t>Cut-offs</a:t>
                      </a:r>
                    </a:p>
                  </a:txBody>
                  <a:tcPr marL="155071" marR="155071" marT="77535" marB="77535" anchor="ctr"/>
                </a:tc>
                <a:tc gridSpan="4">
                  <a:txBody>
                    <a:bodyPr/>
                    <a:lstStyle/>
                    <a:p>
                      <a:pPr algn="ctr"/>
                      <a:r>
                        <a:rPr lang="en-US" sz="2000"/>
                        <a:t>Filter 1</a:t>
                      </a:r>
                    </a:p>
                  </a:txBody>
                  <a:tcPr marL="155071" marR="155071" marT="77535" marB="77535" anchor="ctr"/>
                </a:tc>
                <a:tc hMerge="1">
                  <a:txBody>
                    <a:bodyPr/>
                    <a:lstStyle/>
                    <a:p>
                      <a:pPr algn="ctr"/>
                      <a:r>
                        <a:rPr lang="en-US" sz="1200" dirty="0"/>
                        <a:t>Filter 1</a:t>
                      </a:r>
                    </a:p>
                  </a:txBody>
                  <a:tcPr anchor="ctr"/>
                </a:tc>
                <a:tc hMerge="1">
                  <a:txBody>
                    <a:bodyPr/>
                    <a:lstStyle/>
                    <a:p>
                      <a:endParaRPr lang="en-US"/>
                    </a:p>
                  </a:txBody>
                  <a:tcPr/>
                </a:tc>
                <a:tc hMerge="1">
                  <a:txBody>
                    <a:bodyPr/>
                    <a:lstStyle/>
                    <a:p>
                      <a:pPr algn="ctr"/>
                      <a:endParaRPr lang="en-US" sz="1200" dirty="0"/>
                    </a:p>
                  </a:txBody>
                  <a:tcPr anchor="ctr"/>
                </a:tc>
                <a:tc gridSpan="2">
                  <a:txBody>
                    <a:bodyPr/>
                    <a:lstStyle/>
                    <a:p>
                      <a:pPr algn="ctr"/>
                      <a:r>
                        <a:rPr lang="en-US" sz="2000"/>
                        <a:t>Filter 2 (Outliers, Optional)</a:t>
                      </a:r>
                    </a:p>
                  </a:txBody>
                  <a:tcPr marL="155071" marR="155071" marT="77535" marB="77535" anchor="ctr"/>
                </a:tc>
                <a:tc hMerge="1">
                  <a:txBody>
                    <a:bodyPr/>
                    <a:lstStyle/>
                    <a:p>
                      <a:pPr algn="ctr"/>
                      <a:endParaRPr lang="en-US" sz="1200" dirty="0"/>
                    </a:p>
                  </a:txBody>
                  <a:tcPr anchor="ctr"/>
                </a:tc>
                <a:extLst>
                  <a:ext uri="{0D108BD9-81ED-4DB2-BD59-A6C34878D82A}">
                    <a16:rowId xmlns:a16="http://schemas.microsoft.com/office/drawing/2014/main" val="1618919381"/>
                  </a:ext>
                </a:extLst>
              </a:tr>
              <a:tr h="1126848">
                <a:tc vMerge="1">
                  <a:txBody>
                    <a:bodyPr/>
                    <a:lstStyle/>
                    <a:p>
                      <a:endParaRPr lang="en-US" sz="1200" dirty="0"/>
                    </a:p>
                  </a:txBody>
                  <a:tcPr/>
                </a:tc>
                <a:tc vMerge="1">
                  <a:txBody>
                    <a:bodyPr/>
                    <a:lstStyle/>
                    <a:p>
                      <a:pPr algn="ctr"/>
                      <a:endParaRPr lang="en-US" sz="1200" dirty="0"/>
                    </a:p>
                  </a:txBody>
                  <a:tcPr anchor="ctr"/>
                </a:tc>
                <a:tc>
                  <a:txBody>
                    <a:bodyPr/>
                    <a:lstStyle/>
                    <a:p>
                      <a:pPr algn="ctr"/>
                      <a:r>
                        <a:rPr lang="en-US" sz="2000"/>
                        <a:t>Cells per gene</a:t>
                      </a:r>
                    </a:p>
                  </a:txBody>
                  <a:tcPr marL="155071" marR="155071" marT="77535" marB="77535" anchor="ctr"/>
                </a:tc>
                <a:tc>
                  <a:txBody>
                    <a:bodyPr/>
                    <a:lstStyle/>
                    <a:p>
                      <a:pPr algn="ctr"/>
                      <a:r>
                        <a:rPr lang="en-US" sz="2000"/>
                        <a:t>nFeature_RNA</a:t>
                      </a:r>
                    </a:p>
                    <a:p>
                      <a:pPr algn="ctr"/>
                      <a:r>
                        <a:rPr lang="en-US" sz="2000"/>
                        <a:t>(genes detected)</a:t>
                      </a:r>
                    </a:p>
                  </a:txBody>
                  <a:tcPr marL="155071" marR="155071" marT="77535" marB="77535" anchor="ctr"/>
                </a:tc>
                <a:tc>
                  <a:txBody>
                    <a:bodyPr/>
                    <a:lstStyle/>
                    <a:p>
                      <a:pPr algn="ctr"/>
                      <a:r>
                        <a:rPr lang="en-US" sz="2000"/>
                        <a:t>nCount_RNA</a:t>
                      </a:r>
                    </a:p>
                    <a:p>
                      <a:pPr algn="ctr"/>
                      <a:r>
                        <a:rPr lang="en-US" sz="2000"/>
                        <a:t>(UMIs detected)</a:t>
                      </a:r>
                    </a:p>
                  </a:txBody>
                  <a:tcPr marL="155071" marR="155071" marT="77535" marB="77535" anchor="ctr"/>
                </a:tc>
                <a:tc>
                  <a:txBody>
                    <a:bodyPr/>
                    <a:lstStyle/>
                    <a:p>
                      <a:pPr algn="ctr"/>
                      <a:r>
                        <a:rPr lang="en-US" sz="2000"/>
                        <a:t>Percent</a:t>
                      </a:r>
                    </a:p>
                    <a:p>
                      <a:pPr algn="ctr"/>
                      <a:r>
                        <a:rPr lang="en-US" sz="2000"/>
                        <a:t>Mitochondrial</a:t>
                      </a:r>
                    </a:p>
                  </a:txBody>
                  <a:tcPr marL="155071" marR="155071" marT="77535" marB="77535" anchor="ctr"/>
                </a:tc>
                <a:tc>
                  <a:txBody>
                    <a:bodyPr/>
                    <a:lstStyle/>
                    <a:p>
                      <a:pPr algn="ctr"/>
                      <a:r>
                        <a:rPr lang="en-US" sz="2000"/>
                        <a:t>nFeature_RNA</a:t>
                      </a:r>
                    </a:p>
                    <a:p>
                      <a:pPr algn="ctr"/>
                      <a:r>
                        <a:rPr lang="en-US" sz="2000"/>
                        <a:t>(genes detected)</a:t>
                      </a:r>
                    </a:p>
                  </a:txBody>
                  <a:tcPr marL="155071" marR="155071" marT="77535" marB="77535" anchor="ctr"/>
                </a:tc>
                <a:tc>
                  <a:txBody>
                    <a:bodyPr/>
                    <a:lstStyle/>
                    <a:p>
                      <a:pPr algn="ctr"/>
                      <a:r>
                        <a:rPr lang="en-US" sz="2000"/>
                        <a:t>Percent</a:t>
                      </a:r>
                    </a:p>
                    <a:p>
                      <a:pPr algn="ctr"/>
                      <a:r>
                        <a:rPr lang="en-US" sz="2000"/>
                        <a:t>Mitochondrial</a:t>
                      </a:r>
                    </a:p>
                  </a:txBody>
                  <a:tcPr marL="155071" marR="155071" marT="77535" marB="77535" anchor="ctr"/>
                </a:tc>
                <a:extLst>
                  <a:ext uri="{0D108BD9-81ED-4DB2-BD59-A6C34878D82A}">
                    <a16:rowId xmlns:a16="http://schemas.microsoft.com/office/drawing/2014/main" val="3346212203"/>
                  </a:ext>
                </a:extLst>
              </a:tr>
              <a:tr h="685800">
                <a:tc rowSpan="2">
                  <a:txBody>
                    <a:bodyPr/>
                    <a:lstStyle/>
                    <a:p>
                      <a:pPr algn="ctr"/>
                      <a:r>
                        <a:rPr lang="en-US" sz="2700"/>
                        <a:t>scRNA</a:t>
                      </a:r>
                    </a:p>
                  </a:txBody>
                  <a:tcPr marL="155071" marR="155071" marT="77535" marB="77535" anchor="ctr"/>
                </a:tc>
                <a:tc>
                  <a:txBody>
                    <a:bodyPr/>
                    <a:lstStyle/>
                    <a:p>
                      <a:pPr algn="ctr"/>
                      <a:r>
                        <a:rPr lang="en-US" sz="2700"/>
                        <a:t>Min</a:t>
                      </a:r>
                    </a:p>
                  </a:txBody>
                  <a:tcPr marL="155071" marR="155071" marT="77535" marB="77535" anchor="ctr"/>
                </a:tc>
                <a:tc>
                  <a:txBody>
                    <a:bodyPr/>
                    <a:lstStyle/>
                    <a:p>
                      <a:pPr algn="ctr"/>
                      <a:r>
                        <a:rPr lang="en-US" sz="2700"/>
                        <a:t>10</a:t>
                      </a:r>
                    </a:p>
                  </a:txBody>
                  <a:tcPr marL="155071" marR="155071" marT="77535" marB="77535" anchor="ctr"/>
                </a:tc>
                <a:tc>
                  <a:txBody>
                    <a:bodyPr/>
                    <a:lstStyle/>
                    <a:p>
                      <a:pPr algn="ctr"/>
                      <a:r>
                        <a:rPr lang="en-US" sz="2700"/>
                        <a:t>300</a:t>
                      </a:r>
                    </a:p>
                  </a:txBody>
                  <a:tcPr marL="155071" marR="155071" marT="77535" marB="77535" anchor="ctr"/>
                </a:tc>
                <a:tc>
                  <a:txBody>
                    <a:bodyPr/>
                    <a:lstStyle/>
                    <a:p>
                      <a:pPr algn="ctr"/>
                      <a:r>
                        <a:rPr lang="en-US" sz="2700"/>
                        <a:t>500</a:t>
                      </a:r>
                      <a:endParaRPr lang="en-US" sz="1600" dirty="0"/>
                    </a:p>
                  </a:txBody>
                  <a:tcPr marL="155071" marR="155071" marT="77535" marB="77535" anchor="ctr"/>
                </a:tc>
                <a:tc>
                  <a:txBody>
                    <a:bodyPr/>
                    <a:lstStyle/>
                    <a:p>
                      <a:pPr algn="ctr"/>
                      <a:r>
                        <a:rPr lang="en-US" sz="2700" dirty="0"/>
                        <a:t>-</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a:t>-3*MAD</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a:t>
                      </a:r>
                    </a:p>
                  </a:txBody>
                  <a:tcPr marL="155071" marR="155071" marT="77535" marB="77535" anchor="ctr"/>
                </a:tc>
                <a:extLst>
                  <a:ext uri="{0D108BD9-81ED-4DB2-BD59-A6C34878D82A}">
                    <a16:rowId xmlns:a16="http://schemas.microsoft.com/office/drawing/2014/main" val="442830750"/>
                  </a:ext>
                </a:extLst>
              </a:tr>
              <a:tr h="685800">
                <a:tc vMerge="1">
                  <a:txBody>
                    <a:bodyPr/>
                    <a:lstStyle/>
                    <a:p>
                      <a:endParaRPr lang="en-US" sz="1200" dirty="0"/>
                    </a:p>
                  </a:txBody>
                  <a:tcPr/>
                </a:tc>
                <a:tc>
                  <a:txBody>
                    <a:bodyPr/>
                    <a:lstStyle/>
                    <a:p>
                      <a:pPr algn="ctr"/>
                      <a:r>
                        <a:rPr lang="en-US" sz="2700"/>
                        <a:t>Max</a:t>
                      </a:r>
                    </a:p>
                  </a:txBody>
                  <a:tcPr marL="155071" marR="155071" marT="77535" marB="77535" anchor="ctr"/>
                </a:tc>
                <a:tc>
                  <a:txBody>
                    <a:bodyPr/>
                    <a:lstStyle/>
                    <a:p>
                      <a:pPr algn="ctr"/>
                      <a:r>
                        <a:rPr lang="en-US" sz="2700" dirty="0"/>
                        <a:t>-</a:t>
                      </a:r>
                    </a:p>
                  </a:txBody>
                  <a:tcPr marL="155071" marR="155071" marT="77535" marB="77535" anchor="ctr"/>
                </a:tc>
                <a:tc>
                  <a:txBody>
                    <a:bodyPr/>
                    <a:lstStyle/>
                    <a:p>
                      <a:pPr algn="ctr"/>
                      <a:r>
                        <a:rPr lang="en-US" sz="2700"/>
                        <a:t>-</a:t>
                      </a:r>
                    </a:p>
                  </a:txBody>
                  <a:tcPr marL="155071" marR="155071" marT="77535" marB="77535" anchor="ctr"/>
                </a:tc>
                <a:tc>
                  <a:txBody>
                    <a:bodyPr/>
                    <a:lstStyle/>
                    <a:p>
                      <a:pPr algn="ctr"/>
                      <a:r>
                        <a:rPr lang="en-US" sz="2700">
                          <a:solidFill>
                            <a:schemeClr val="tx1"/>
                          </a:solidFill>
                        </a:rPr>
                        <a:t>-</a:t>
                      </a:r>
                      <a:endParaRPr lang="en-US" sz="1600" dirty="0">
                        <a:solidFill>
                          <a:schemeClr val="tx1"/>
                        </a:solidFill>
                      </a:endParaRPr>
                    </a:p>
                  </a:txBody>
                  <a:tcPr marL="155071" marR="155071" marT="77535" marB="77535" anchor="ctr"/>
                </a:tc>
                <a:tc>
                  <a:txBody>
                    <a:bodyPr/>
                    <a:lstStyle/>
                    <a:p>
                      <a:pPr algn="ctr"/>
                      <a:r>
                        <a:rPr lang="en-US" sz="2700" dirty="0">
                          <a:solidFill>
                            <a:schemeClr val="tx1"/>
                          </a:solidFill>
                        </a:rPr>
                        <a:t>15, ideally 10</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a:t>+3*MAD</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+3*MAD</a:t>
                      </a:r>
                    </a:p>
                  </a:txBody>
                  <a:tcPr marL="155071" marR="155071" marT="77535" marB="77535" anchor="ctr"/>
                </a:tc>
                <a:extLst>
                  <a:ext uri="{0D108BD9-81ED-4DB2-BD59-A6C34878D82A}">
                    <a16:rowId xmlns:a16="http://schemas.microsoft.com/office/drawing/2014/main" val="2594747929"/>
                  </a:ext>
                </a:extLst>
              </a:tr>
              <a:tr h="685800">
                <a:tc>
                  <a:txBody>
                    <a:bodyPr/>
                    <a:lstStyle/>
                    <a:p>
                      <a:pPr algn="ctr"/>
                      <a:endParaRPr lang="en-US" sz="2700"/>
                    </a:p>
                  </a:txBody>
                  <a:tcPr marL="155071" marR="155071" marT="77535" marB="77535" anchor="ctr">
                    <a:solidFill>
                      <a:schemeClr val="tx1"/>
                    </a:solidFill>
                  </a:tcPr>
                </a:tc>
                <a:tc>
                  <a:txBody>
                    <a:bodyPr/>
                    <a:lstStyle/>
                    <a:p>
                      <a:pPr algn="ctr"/>
                      <a:endParaRPr lang="en-US" sz="2700"/>
                    </a:p>
                  </a:txBody>
                  <a:tcPr marL="155071" marR="155071" marT="77535" marB="77535" anchor="ctr">
                    <a:solidFill>
                      <a:schemeClr val="tx1"/>
                    </a:solidFill>
                  </a:tcPr>
                </a:tc>
                <a:tc>
                  <a:txBody>
                    <a:bodyPr/>
                    <a:lstStyle/>
                    <a:p>
                      <a:pPr algn="ctr"/>
                      <a:endParaRPr lang="en-US" sz="2700"/>
                    </a:p>
                  </a:txBody>
                  <a:tcPr marL="155071" marR="155071" marT="77535" marB="77535" anchor="ctr">
                    <a:solidFill>
                      <a:schemeClr val="tx1"/>
                    </a:solidFill>
                  </a:tcPr>
                </a:tc>
                <a:tc>
                  <a:txBody>
                    <a:bodyPr/>
                    <a:lstStyle/>
                    <a:p>
                      <a:pPr algn="ctr"/>
                      <a:endParaRPr lang="en-US" sz="2700"/>
                    </a:p>
                  </a:txBody>
                  <a:tcPr marL="155071" marR="155071" marT="77535" marB="77535" anchor="ctr">
                    <a:solidFill>
                      <a:schemeClr val="tx1"/>
                    </a:solidFill>
                  </a:tcPr>
                </a:tc>
                <a:tc>
                  <a:txBody>
                    <a:bodyPr/>
                    <a:lstStyle/>
                    <a:p>
                      <a:pPr algn="ctr"/>
                      <a:endParaRPr lang="en-US" sz="1600" dirty="0">
                        <a:solidFill>
                          <a:schemeClr val="accent2"/>
                        </a:solidFill>
                      </a:endParaRPr>
                    </a:p>
                  </a:txBody>
                  <a:tcPr marL="155071" marR="155071" marT="77535" marB="77535" anchor="ctr">
                    <a:solidFill>
                      <a:schemeClr val="tx1"/>
                    </a:solidFill>
                  </a:tcPr>
                </a:tc>
                <a:tc>
                  <a:txBody>
                    <a:bodyPr/>
                    <a:lstStyle/>
                    <a:p>
                      <a:pPr algn="ctr"/>
                      <a:endParaRPr lang="en-US" sz="2700">
                        <a:solidFill>
                          <a:schemeClr val="accent2"/>
                        </a:solidFill>
                      </a:endParaRPr>
                    </a:p>
                  </a:txBody>
                  <a:tcPr marL="155071" marR="155071" marT="77535" marB="77535"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700"/>
                    </a:p>
                  </a:txBody>
                  <a:tcPr marL="155071" marR="155071" marT="77535" marB="77535"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700" dirty="0"/>
                    </a:p>
                  </a:txBody>
                  <a:tcPr marL="155071" marR="155071" marT="77535" marB="77535" anchor="ctr">
                    <a:solidFill>
                      <a:schemeClr val="tx1"/>
                    </a:solidFill>
                  </a:tcPr>
                </a:tc>
                <a:extLst>
                  <a:ext uri="{0D108BD9-81ED-4DB2-BD59-A6C34878D82A}">
                    <a16:rowId xmlns:a16="http://schemas.microsoft.com/office/drawing/2014/main" val="3393402801"/>
                  </a:ext>
                </a:extLst>
              </a:tr>
              <a:tr h="685800">
                <a:tc rowSpan="2">
                  <a:txBody>
                    <a:bodyPr/>
                    <a:lstStyle/>
                    <a:p>
                      <a:pPr algn="ctr"/>
                      <a:r>
                        <a:rPr lang="en-US" sz="2700" dirty="0"/>
                        <a:t>snRNA</a:t>
                      </a:r>
                    </a:p>
                  </a:txBody>
                  <a:tcPr marL="155071" marR="155071" marT="77535" marB="77535" anchor="ctr"/>
                </a:tc>
                <a:tc>
                  <a:txBody>
                    <a:bodyPr/>
                    <a:lstStyle/>
                    <a:p>
                      <a:pPr algn="ctr"/>
                      <a:r>
                        <a:rPr lang="en-US" sz="2700"/>
                        <a:t>Min</a:t>
                      </a:r>
                    </a:p>
                  </a:txBody>
                  <a:tcPr marL="155071" marR="155071" marT="77535" marB="77535" anchor="ctr"/>
                </a:tc>
                <a:tc>
                  <a:txBody>
                    <a:bodyPr/>
                    <a:lstStyle/>
                    <a:p>
                      <a:pPr algn="ctr"/>
                      <a:r>
                        <a:rPr lang="en-US" sz="2700"/>
                        <a:t>10</a:t>
                      </a:r>
                    </a:p>
                  </a:txBody>
                  <a:tcPr marL="155071" marR="155071" marT="77535" marB="77535" anchor="ctr"/>
                </a:tc>
                <a:tc>
                  <a:txBody>
                    <a:bodyPr/>
                    <a:lstStyle/>
                    <a:p>
                      <a:pPr algn="ctr"/>
                      <a:r>
                        <a:rPr lang="en-US" sz="2700"/>
                        <a:t>300</a:t>
                      </a:r>
                    </a:p>
                  </a:txBody>
                  <a:tcPr marL="155071" marR="155071" marT="77535" marB="77535" anchor="ctr"/>
                </a:tc>
                <a:tc>
                  <a:txBody>
                    <a:bodyPr/>
                    <a:lstStyle/>
                    <a:p>
                      <a:pPr algn="ctr"/>
                      <a:r>
                        <a:rPr lang="en-US" sz="2700"/>
                        <a:t>500</a:t>
                      </a:r>
                      <a:endParaRPr lang="en-US" sz="1600" dirty="0"/>
                    </a:p>
                  </a:txBody>
                  <a:tcPr marL="155071" marR="155071" marT="77535" marB="77535" anchor="ctr"/>
                </a:tc>
                <a:tc>
                  <a:txBody>
                    <a:bodyPr/>
                    <a:lstStyle/>
                    <a:p>
                      <a:pPr algn="ctr"/>
                      <a:r>
                        <a:rPr lang="en-US" sz="2700" dirty="0"/>
                        <a:t>-</a:t>
                      </a:r>
                    </a:p>
                  </a:txBody>
                  <a:tcPr marL="155071" marR="155071" marT="77535" marB="77535" anchor="ctr"/>
                </a:tc>
                <a:tc>
                  <a:txBody>
                    <a:bodyPr/>
                    <a:lstStyle/>
                    <a:p>
                      <a:pPr algn="ctr"/>
                      <a:r>
                        <a:rPr lang="en-US" sz="2700" dirty="0"/>
                        <a:t>-3*MAD</a:t>
                      </a:r>
                    </a:p>
                  </a:txBody>
                  <a:tcPr marL="155071" marR="155071" marT="77535" marB="77535" anchor="ctr"/>
                </a:tc>
                <a:tc>
                  <a:txBody>
                    <a:bodyPr/>
                    <a:lstStyle/>
                    <a:p>
                      <a:pPr algn="ctr"/>
                      <a:r>
                        <a:rPr lang="en-US" sz="2700" dirty="0"/>
                        <a:t>-</a:t>
                      </a:r>
                    </a:p>
                  </a:txBody>
                  <a:tcPr marL="155071" marR="155071" marT="77535" marB="77535" anchor="ctr"/>
                </a:tc>
                <a:extLst>
                  <a:ext uri="{0D108BD9-81ED-4DB2-BD59-A6C34878D82A}">
                    <a16:rowId xmlns:a16="http://schemas.microsoft.com/office/drawing/2014/main" val="3694598501"/>
                  </a:ext>
                </a:extLst>
              </a:tr>
              <a:tr h="685800">
                <a:tc vMerge="1">
                  <a:txBody>
                    <a:bodyPr/>
                    <a:lstStyle/>
                    <a:p>
                      <a:endParaRPr lang="en-US" sz="1200" dirty="0"/>
                    </a:p>
                  </a:txBody>
                  <a:tcPr/>
                </a:tc>
                <a:tc>
                  <a:txBody>
                    <a:bodyPr/>
                    <a:lstStyle/>
                    <a:p>
                      <a:pPr algn="ctr"/>
                      <a:r>
                        <a:rPr lang="en-US" sz="2700" dirty="0"/>
                        <a:t>Max</a:t>
                      </a:r>
                    </a:p>
                  </a:txBody>
                  <a:tcPr marL="155071" marR="155071" marT="77535" marB="77535" anchor="ctr"/>
                </a:tc>
                <a:tc>
                  <a:txBody>
                    <a:bodyPr/>
                    <a:lstStyle/>
                    <a:p>
                      <a:pPr algn="ctr"/>
                      <a:r>
                        <a:rPr lang="en-US" sz="2700"/>
                        <a:t>-</a:t>
                      </a:r>
                    </a:p>
                  </a:txBody>
                  <a:tcPr marL="155071" marR="155071" marT="77535" marB="77535" anchor="ctr"/>
                </a:tc>
                <a:tc>
                  <a:txBody>
                    <a:bodyPr/>
                    <a:lstStyle/>
                    <a:p>
                      <a:pPr algn="ctr"/>
                      <a:r>
                        <a:rPr lang="en-US" sz="2700"/>
                        <a:t>-</a:t>
                      </a:r>
                    </a:p>
                  </a:txBody>
                  <a:tcPr marL="155071" marR="155071" marT="77535" marB="77535" anchor="ctr"/>
                </a:tc>
                <a:tc>
                  <a:txBody>
                    <a:bodyPr/>
                    <a:lstStyle/>
                    <a:p>
                      <a:pPr algn="ctr"/>
                      <a:r>
                        <a:rPr lang="en-US" sz="2700" dirty="0"/>
                        <a:t>-</a:t>
                      </a:r>
                      <a:endParaRPr lang="en-US" sz="1600" dirty="0"/>
                    </a:p>
                  </a:txBody>
                  <a:tcPr marL="155071" marR="155071" marT="77535" marB="77535" anchor="ctr"/>
                </a:tc>
                <a:tc>
                  <a:txBody>
                    <a:bodyPr/>
                    <a:lstStyle/>
                    <a:p>
                      <a:pPr algn="ctr"/>
                      <a:r>
                        <a:rPr lang="en-US" sz="2700" dirty="0"/>
                        <a:t>5, ideally 1</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a:t>+3*MAD</a:t>
                      </a:r>
                    </a:p>
                  </a:txBody>
                  <a:tcPr marL="155071" marR="155071" marT="77535" marB="7753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+3*MAD</a:t>
                      </a:r>
                    </a:p>
                  </a:txBody>
                  <a:tcPr marL="155071" marR="155071" marT="77535" marB="77535" anchor="ctr"/>
                </a:tc>
                <a:extLst>
                  <a:ext uri="{0D108BD9-81ED-4DB2-BD59-A6C34878D82A}">
                    <a16:rowId xmlns:a16="http://schemas.microsoft.com/office/drawing/2014/main" val="1722237538"/>
                  </a:ext>
                </a:extLst>
              </a:tr>
            </a:tbl>
          </a:graphicData>
        </a:graphic>
      </p:graphicFrame>
      <p:sp>
        <p:nvSpPr>
          <p:cNvPr id="6" name="Rectangle 5">
            <a:extLst>
              <a:ext uri="{FF2B5EF4-FFF2-40B4-BE49-F238E27FC236}">
                <a16:creationId xmlns:a16="http://schemas.microsoft.com/office/drawing/2014/main" id="{FAFC42BB-C827-D6B1-8899-F103BB827C52}"/>
              </a:ext>
            </a:extLst>
          </p:cNvPr>
          <p:cNvSpPr/>
          <p:nvPr/>
        </p:nvSpPr>
        <p:spPr>
          <a:xfrm>
            <a:off x="6172200" y="3840480"/>
            <a:ext cx="2157153" cy="48427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1F3000-BD84-7552-BD5E-21534E20F244}"/>
              </a:ext>
            </a:extLst>
          </p:cNvPr>
          <p:cNvSpPr/>
          <p:nvPr/>
        </p:nvSpPr>
        <p:spPr>
          <a:xfrm>
            <a:off x="8329354" y="3840480"/>
            <a:ext cx="1995054" cy="48427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0F6D8D-1824-E245-971F-54119A33A67E}"/>
              </a:ext>
            </a:extLst>
          </p:cNvPr>
          <p:cNvSpPr/>
          <p:nvPr/>
        </p:nvSpPr>
        <p:spPr>
          <a:xfrm>
            <a:off x="10324408" y="3840480"/>
            <a:ext cx="2057400" cy="48427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874003-1FFE-683D-DBD0-C4B9F784CE9A}"/>
              </a:ext>
            </a:extLst>
          </p:cNvPr>
          <p:cNvSpPr/>
          <p:nvPr/>
        </p:nvSpPr>
        <p:spPr>
          <a:xfrm>
            <a:off x="12381809" y="3840480"/>
            <a:ext cx="4155872" cy="48427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51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a:xfrm>
            <a:off x="685800" y="548641"/>
            <a:ext cx="16878300" cy="1402990"/>
          </a:xfrm>
        </p:spPr>
        <p:txBody>
          <a:bodyPr anchor="b">
            <a:normAutofit/>
          </a:bodyPr>
          <a:lstStyle/>
          <a:p>
            <a:r>
              <a:rPr lang="en-US" i="0" dirty="0">
                <a:effectLst/>
              </a:rPr>
              <a:t>Cells per gene threshold can be used to remove lowly detected genes</a:t>
            </a:r>
            <a:endParaRPr lang="en-US" dirty="0"/>
          </a:p>
        </p:txBody>
      </p:sp>
      <p:pic>
        <p:nvPicPr>
          <p:cNvPr id="4" name="Picture 3">
            <a:extLst>
              <a:ext uri="{FF2B5EF4-FFF2-40B4-BE49-F238E27FC236}">
                <a16:creationId xmlns:a16="http://schemas.microsoft.com/office/drawing/2014/main" id="{3E879F76-F925-AE9A-BD5D-ECA89422537F}"/>
              </a:ext>
            </a:extLst>
          </p:cNvPr>
          <p:cNvPicPr>
            <a:picLocks noChangeAspect="1"/>
          </p:cNvPicPr>
          <p:nvPr/>
        </p:nvPicPr>
        <p:blipFill>
          <a:blip r:embed="rId3"/>
          <a:srcRect/>
          <a:stretch/>
        </p:blipFill>
        <p:spPr>
          <a:xfrm>
            <a:off x="2597943" y="2755062"/>
            <a:ext cx="13054014" cy="6527007"/>
          </a:xfrm>
          <a:prstGeom prst="rect">
            <a:avLst/>
          </a:prstGeom>
          <a:noFill/>
        </p:spPr>
      </p:pic>
      <p:sp>
        <p:nvSpPr>
          <p:cNvPr id="10" name="Slide Number Placeholder 3">
            <a:extLst>
              <a:ext uri="{FF2B5EF4-FFF2-40B4-BE49-F238E27FC236}">
                <a16:creationId xmlns:a16="http://schemas.microsoft.com/office/drawing/2014/main" id="{AD346663-DFA2-85AE-7E73-6C5B3C09A993}"/>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24</a:t>
            </a:fld>
            <a:endParaRPr lang="en-US"/>
          </a:p>
        </p:txBody>
      </p:sp>
      <p:sp>
        <p:nvSpPr>
          <p:cNvPr id="5" name="TextBox 4">
            <a:extLst>
              <a:ext uri="{FF2B5EF4-FFF2-40B4-BE49-F238E27FC236}">
                <a16:creationId xmlns:a16="http://schemas.microsoft.com/office/drawing/2014/main" id="{8ED783D0-F200-1E8C-DE46-A53E36744510}"/>
              </a:ext>
            </a:extLst>
          </p:cNvPr>
          <p:cNvSpPr txBox="1"/>
          <p:nvPr/>
        </p:nvSpPr>
        <p:spPr>
          <a:xfrm>
            <a:off x="5048239" y="2320963"/>
            <a:ext cx="1658319" cy="369332"/>
          </a:xfrm>
          <a:prstGeom prst="rect">
            <a:avLst/>
          </a:prstGeom>
          <a:noFill/>
        </p:spPr>
        <p:txBody>
          <a:bodyPr wrap="square" rtlCol="0">
            <a:spAutoFit/>
          </a:bodyPr>
          <a:lstStyle/>
          <a:p>
            <a:r>
              <a:rPr lang="en-US" dirty="0"/>
              <a:t>Cells = 10</a:t>
            </a:r>
          </a:p>
        </p:txBody>
      </p:sp>
      <p:sp>
        <p:nvSpPr>
          <p:cNvPr id="6" name="TextBox 5">
            <a:extLst>
              <a:ext uri="{FF2B5EF4-FFF2-40B4-BE49-F238E27FC236}">
                <a16:creationId xmlns:a16="http://schemas.microsoft.com/office/drawing/2014/main" id="{7B0DE85A-DBA8-112C-8979-BA94F9BBD9B9}"/>
              </a:ext>
            </a:extLst>
          </p:cNvPr>
          <p:cNvSpPr txBox="1"/>
          <p:nvPr/>
        </p:nvSpPr>
        <p:spPr>
          <a:xfrm>
            <a:off x="2597943" y="2320963"/>
            <a:ext cx="1658319" cy="369332"/>
          </a:xfrm>
          <a:prstGeom prst="rect">
            <a:avLst/>
          </a:prstGeom>
          <a:noFill/>
        </p:spPr>
        <p:txBody>
          <a:bodyPr wrap="square" rtlCol="0">
            <a:spAutoFit/>
          </a:bodyPr>
          <a:lstStyle/>
          <a:p>
            <a:pPr algn="r"/>
            <a:r>
              <a:rPr lang="en-US" dirty="0"/>
              <a:t>Cells = 3</a:t>
            </a:r>
          </a:p>
        </p:txBody>
      </p:sp>
    </p:spTree>
    <p:extLst>
      <p:ext uri="{BB962C8B-B14F-4D97-AF65-F5344CB8AC3E}">
        <p14:creationId xmlns:p14="http://schemas.microsoft.com/office/powerpoint/2010/main" val="355551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02BC-F650-F40F-276D-7F4E8BC63DCC}"/>
              </a:ext>
            </a:extLst>
          </p:cNvPr>
          <p:cNvSpPr>
            <a:spLocks noGrp="1"/>
          </p:cNvSpPr>
          <p:nvPr>
            <p:ph type="title"/>
          </p:nvPr>
        </p:nvSpPr>
        <p:spPr>
          <a:xfrm>
            <a:off x="685800" y="548641"/>
            <a:ext cx="16878300" cy="1402990"/>
          </a:xfrm>
        </p:spPr>
        <p:txBody>
          <a:bodyPr anchor="b">
            <a:normAutofit/>
          </a:bodyPr>
          <a:lstStyle/>
          <a:p>
            <a:r>
              <a:rPr lang="en-US" dirty="0"/>
              <a:t>UMI counts (transcripts) per cell can be used to filter out “empty” cells or poorly sequenced cells</a:t>
            </a:r>
          </a:p>
        </p:txBody>
      </p:sp>
      <p:pic>
        <p:nvPicPr>
          <p:cNvPr id="11" name="Picture 10">
            <a:extLst>
              <a:ext uri="{FF2B5EF4-FFF2-40B4-BE49-F238E27FC236}">
                <a16:creationId xmlns:a16="http://schemas.microsoft.com/office/drawing/2014/main" id="{1FDF968D-5405-3DD3-AFF8-D7CE0A5C9F23}"/>
              </a:ext>
            </a:extLst>
          </p:cNvPr>
          <p:cNvPicPr>
            <a:picLocks noChangeAspect="1"/>
          </p:cNvPicPr>
          <p:nvPr/>
        </p:nvPicPr>
        <p:blipFill>
          <a:blip r:embed="rId3"/>
          <a:srcRect/>
          <a:stretch/>
        </p:blipFill>
        <p:spPr>
          <a:xfrm>
            <a:off x="2616993" y="2596338"/>
            <a:ext cx="13054014" cy="6527007"/>
          </a:xfrm>
          <a:prstGeom prst="rect">
            <a:avLst/>
          </a:prstGeom>
          <a:noFill/>
        </p:spPr>
      </p:pic>
      <p:sp>
        <p:nvSpPr>
          <p:cNvPr id="16" name="Slide Number Placeholder 3">
            <a:extLst>
              <a:ext uri="{FF2B5EF4-FFF2-40B4-BE49-F238E27FC236}">
                <a16:creationId xmlns:a16="http://schemas.microsoft.com/office/drawing/2014/main" id="{29B25EEB-C9BB-5C55-7EED-7E1CDABA0D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Tree>
    <p:extLst>
      <p:ext uri="{BB962C8B-B14F-4D97-AF65-F5344CB8AC3E}">
        <p14:creationId xmlns:p14="http://schemas.microsoft.com/office/powerpoint/2010/main" val="4221790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02BC-F650-F40F-276D-7F4E8BC63DCC}"/>
              </a:ext>
            </a:extLst>
          </p:cNvPr>
          <p:cNvSpPr>
            <a:spLocks noGrp="1"/>
          </p:cNvSpPr>
          <p:nvPr>
            <p:ph type="title"/>
          </p:nvPr>
        </p:nvSpPr>
        <p:spPr>
          <a:xfrm>
            <a:off x="685800" y="548641"/>
            <a:ext cx="16878300" cy="1402990"/>
          </a:xfrm>
        </p:spPr>
        <p:txBody>
          <a:bodyPr anchor="b">
            <a:normAutofit/>
          </a:bodyPr>
          <a:lstStyle/>
          <a:p>
            <a:r>
              <a:rPr lang="en-US" dirty="0"/>
              <a:t>UMI counts (transcripts) per cell can be used to filter out “empty” cells or poorly sequenced cells</a:t>
            </a:r>
          </a:p>
        </p:txBody>
      </p:sp>
      <p:pic>
        <p:nvPicPr>
          <p:cNvPr id="11" name="Picture 10">
            <a:extLst>
              <a:ext uri="{FF2B5EF4-FFF2-40B4-BE49-F238E27FC236}">
                <a16:creationId xmlns:a16="http://schemas.microsoft.com/office/drawing/2014/main" id="{1FDF968D-5405-3DD3-AFF8-D7CE0A5C9F23}"/>
              </a:ext>
            </a:extLst>
          </p:cNvPr>
          <p:cNvPicPr>
            <a:picLocks noChangeAspect="1"/>
          </p:cNvPicPr>
          <p:nvPr/>
        </p:nvPicPr>
        <p:blipFill>
          <a:blip r:embed="rId3"/>
          <a:srcRect/>
          <a:stretch/>
        </p:blipFill>
        <p:spPr>
          <a:xfrm>
            <a:off x="2616993" y="2596338"/>
            <a:ext cx="13054014" cy="6527007"/>
          </a:xfrm>
          <a:prstGeom prst="rect">
            <a:avLst/>
          </a:prstGeom>
          <a:noFill/>
        </p:spPr>
      </p:pic>
      <p:sp>
        <p:nvSpPr>
          <p:cNvPr id="16" name="Slide Number Placeholder 3">
            <a:extLst>
              <a:ext uri="{FF2B5EF4-FFF2-40B4-BE49-F238E27FC236}">
                <a16:creationId xmlns:a16="http://schemas.microsoft.com/office/drawing/2014/main" id="{29B25EEB-C9BB-5C55-7EED-7E1CDABA0D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sp>
        <p:nvSpPr>
          <p:cNvPr id="3" name="TextBox 2">
            <a:extLst>
              <a:ext uri="{FF2B5EF4-FFF2-40B4-BE49-F238E27FC236}">
                <a16:creationId xmlns:a16="http://schemas.microsoft.com/office/drawing/2014/main" id="{2ECF9E87-DB50-AB94-487F-491E85719ECB}"/>
              </a:ext>
            </a:extLst>
          </p:cNvPr>
          <p:cNvSpPr txBox="1"/>
          <p:nvPr/>
        </p:nvSpPr>
        <p:spPr>
          <a:xfrm>
            <a:off x="13857702" y="8144408"/>
            <a:ext cx="1658319" cy="369332"/>
          </a:xfrm>
          <a:prstGeom prst="rect">
            <a:avLst/>
          </a:prstGeom>
          <a:noFill/>
        </p:spPr>
        <p:txBody>
          <a:bodyPr wrap="square" rtlCol="0">
            <a:spAutoFit/>
          </a:bodyPr>
          <a:lstStyle/>
          <a:p>
            <a:r>
              <a:rPr lang="en-US" dirty="0"/>
              <a:t>UMI = 500</a:t>
            </a:r>
          </a:p>
        </p:txBody>
      </p:sp>
      <p:sp>
        <p:nvSpPr>
          <p:cNvPr id="4" name="TextBox 3">
            <a:extLst>
              <a:ext uri="{FF2B5EF4-FFF2-40B4-BE49-F238E27FC236}">
                <a16:creationId xmlns:a16="http://schemas.microsoft.com/office/drawing/2014/main" id="{BA3E20A8-2E1C-C67B-FB3F-4C3E8DB9D647}"/>
              </a:ext>
            </a:extLst>
          </p:cNvPr>
          <p:cNvSpPr txBox="1"/>
          <p:nvPr/>
        </p:nvSpPr>
        <p:spPr>
          <a:xfrm>
            <a:off x="13857702" y="7452723"/>
            <a:ext cx="1658319" cy="369332"/>
          </a:xfrm>
          <a:prstGeom prst="rect">
            <a:avLst/>
          </a:prstGeom>
          <a:noFill/>
        </p:spPr>
        <p:txBody>
          <a:bodyPr wrap="square" rtlCol="0">
            <a:spAutoFit/>
          </a:bodyPr>
          <a:lstStyle/>
          <a:p>
            <a:r>
              <a:rPr lang="en-US" dirty="0"/>
              <a:t>UMI = 1000</a:t>
            </a:r>
          </a:p>
        </p:txBody>
      </p:sp>
    </p:spTree>
    <p:extLst>
      <p:ext uri="{BB962C8B-B14F-4D97-AF65-F5344CB8AC3E}">
        <p14:creationId xmlns:p14="http://schemas.microsoft.com/office/powerpoint/2010/main" val="290224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a:xfrm>
            <a:off x="685800" y="548641"/>
            <a:ext cx="16878300" cy="1402990"/>
          </a:xfrm>
        </p:spPr>
        <p:txBody>
          <a:bodyPr anchor="b">
            <a:normAutofit/>
          </a:bodyPr>
          <a:lstStyle/>
          <a:p>
            <a:r>
              <a:rPr lang="en-US" dirty="0"/>
              <a:t>Genes (features) detected per cell can be dependent on cell type</a:t>
            </a:r>
          </a:p>
        </p:txBody>
      </p:sp>
      <p:pic>
        <p:nvPicPr>
          <p:cNvPr id="5" name="Picture 4">
            <a:extLst>
              <a:ext uri="{FF2B5EF4-FFF2-40B4-BE49-F238E27FC236}">
                <a16:creationId xmlns:a16="http://schemas.microsoft.com/office/drawing/2014/main" id="{B34855A7-AF50-418A-FC0A-ED7CFB3CD443}"/>
              </a:ext>
            </a:extLst>
          </p:cNvPr>
          <p:cNvPicPr>
            <a:picLocks noChangeAspect="1"/>
          </p:cNvPicPr>
          <p:nvPr/>
        </p:nvPicPr>
        <p:blipFill>
          <a:blip r:embed="rId3"/>
          <a:srcRect/>
          <a:stretch/>
        </p:blipFill>
        <p:spPr>
          <a:xfrm>
            <a:off x="2616993" y="2755062"/>
            <a:ext cx="13054014" cy="6527007"/>
          </a:xfrm>
          <a:prstGeom prst="rect">
            <a:avLst/>
          </a:prstGeom>
          <a:noFill/>
        </p:spPr>
      </p:pic>
      <p:sp>
        <p:nvSpPr>
          <p:cNvPr id="10" name="Slide Number Placeholder 3">
            <a:extLst>
              <a:ext uri="{FF2B5EF4-FFF2-40B4-BE49-F238E27FC236}">
                <a16:creationId xmlns:a16="http://schemas.microsoft.com/office/drawing/2014/main" id="{AD346663-DFA2-85AE-7E73-6C5B3C09A99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Tree>
    <p:extLst>
      <p:ext uri="{BB962C8B-B14F-4D97-AF65-F5344CB8AC3E}">
        <p14:creationId xmlns:p14="http://schemas.microsoft.com/office/powerpoint/2010/main" val="216723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a:xfrm>
            <a:off x="685800" y="548641"/>
            <a:ext cx="16878300" cy="1402990"/>
          </a:xfrm>
        </p:spPr>
        <p:txBody>
          <a:bodyPr anchor="b">
            <a:normAutofit/>
          </a:bodyPr>
          <a:lstStyle/>
          <a:p>
            <a:r>
              <a:rPr lang="en-US" dirty="0"/>
              <a:t>Genes (features) detected per cell can be dependent on cell type</a:t>
            </a:r>
          </a:p>
        </p:txBody>
      </p:sp>
      <p:pic>
        <p:nvPicPr>
          <p:cNvPr id="5" name="Picture 4">
            <a:extLst>
              <a:ext uri="{FF2B5EF4-FFF2-40B4-BE49-F238E27FC236}">
                <a16:creationId xmlns:a16="http://schemas.microsoft.com/office/drawing/2014/main" id="{B34855A7-AF50-418A-FC0A-ED7CFB3CD443}"/>
              </a:ext>
            </a:extLst>
          </p:cNvPr>
          <p:cNvPicPr>
            <a:picLocks noChangeAspect="1"/>
          </p:cNvPicPr>
          <p:nvPr/>
        </p:nvPicPr>
        <p:blipFill>
          <a:blip r:embed="rId3"/>
          <a:srcRect/>
          <a:stretch/>
        </p:blipFill>
        <p:spPr>
          <a:xfrm>
            <a:off x="2616993" y="2755062"/>
            <a:ext cx="13054014" cy="6527007"/>
          </a:xfrm>
          <a:prstGeom prst="rect">
            <a:avLst/>
          </a:prstGeom>
          <a:noFill/>
        </p:spPr>
      </p:pic>
      <p:sp>
        <p:nvSpPr>
          <p:cNvPr id="10" name="Slide Number Placeholder 3">
            <a:extLst>
              <a:ext uri="{FF2B5EF4-FFF2-40B4-BE49-F238E27FC236}">
                <a16:creationId xmlns:a16="http://schemas.microsoft.com/office/drawing/2014/main" id="{AD346663-DFA2-85AE-7E73-6C5B3C09A99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3" name="TextBox 2">
            <a:extLst>
              <a:ext uri="{FF2B5EF4-FFF2-40B4-BE49-F238E27FC236}">
                <a16:creationId xmlns:a16="http://schemas.microsoft.com/office/drawing/2014/main" id="{9E5EA245-CD9C-CE5B-7C1A-94B82E7603E9}"/>
              </a:ext>
            </a:extLst>
          </p:cNvPr>
          <p:cNvSpPr txBox="1"/>
          <p:nvPr/>
        </p:nvSpPr>
        <p:spPr>
          <a:xfrm>
            <a:off x="13844421" y="8021513"/>
            <a:ext cx="1658319" cy="369332"/>
          </a:xfrm>
          <a:prstGeom prst="rect">
            <a:avLst/>
          </a:prstGeom>
          <a:noFill/>
        </p:spPr>
        <p:txBody>
          <a:bodyPr wrap="square" rtlCol="0">
            <a:spAutoFit/>
          </a:bodyPr>
          <a:lstStyle/>
          <a:p>
            <a:r>
              <a:rPr lang="en-US" dirty="0"/>
              <a:t>Genes = 250</a:t>
            </a:r>
          </a:p>
        </p:txBody>
      </p:sp>
      <p:sp>
        <p:nvSpPr>
          <p:cNvPr id="4" name="TextBox 3">
            <a:extLst>
              <a:ext uri="{FF2B5EF4-FFF2-40B4-BE49-F238E27FC236}">
                <a16:creationId xmlns:a16="http://schemas.microsoft.com/office/drawing/2014/main" id="{12E07F63-3F08-EEA0-3EEA-3A79FA7DC8D2}"/>
              </a:ext>
            </a:extLst>
          </p:cNvPr>
          <p:cNvSpPr txBox="1"/>
          <p:nvPr/>
        </p:nvSpPr>
        <p:spPr>
          <a:xfrm>
            <a:off x="13844421" y="7450853"/>
            <a:ext cx="1658319" cy="369332"/>
          </a:xfrm>
          <a:prstGeom prst="rect">
            <a:avLst/>
          </a:prstGeom>
          <a:noFill/>
        </p:spPr>
        <p:txBody>
          <a:bodyPr wrap="square" rtlCol="0">
            <a:spAutoFit/>
          </a:bodyPr>
          <a:lstStyle/>
          <a:p>
            <a:r>
              <a:rPr lang="en-US" dirty="0"/>
              <a:t>Genes = 300</a:t>
            </a:r>
          </a:p>
        </p:txBody>
      </p:sp>
    </p:spTree>
    <p:extLst>
      <p:ext uri="{BB962C8B-B14F-4D97-AF65-F5344CB8AC3E}">
        <p14:creationId xmlns:p14="http://schemas.microsoft.com/office/powerpoint/2010/main" val="92332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a:xfrm>
            <a:off x="685800" y="548641"/>
            <a:ext cx="16878300" cy="1402990"/>
          </a:xfrm>
        </p:spPr>
        <p:txBody>
          <a:bodyPr anchor="b">
            <a:normAutofit/>
          </a:bodyPr>
          <a:lstStyle/>
          <a:p>
            <a:r>
              <a:rPr lang="en-US" dirty="0"/>
              <a:t>Mitochondrial percentage parameter can be dependent on the sample type, cell type</a:t>
            </a:r>
          </a:p>
        </p:txBody>
      </p:sp>
      <p:pic>
        <p:nvPicPr>
          <p:cNvPr id="7" name="Picture 6">
            <a:extLst>
              <a:ext uri="{FF2B5EF4-FFF2-40B4-BE49-F238E27FC236}">
                <a16:creationId xmlns:a16="http://schemas.microsoft.com/office/drawing/2014/main" id="{7374D733-EA4B-E4FD-A8D8-D21BE895C476}"/>
              </a:ext>
            </a:extLst>
          </p:cNvPr>
          <p:cNvPicPr>
            <a:picLocks noChangeAspect="1"/>
          </p:cNvPicPr>
          <p:nvPr/>
        </p:nvPicPr>
        <p:blipFill>
          <a:blip r:embed="rId3"/>
          <a:srcRect/>
          <a:stretch/>
        </p:blipFill>
        <p:spPr>
          <a:xfrm>
            <a:off x="2616993" y="2755062"/>
            <a:ext cx="13054014" cy="6527007"/>
          </a:xfrm>
          <a:prstGeom prst="rect">
            <a:avLst/>
          </a:prstGeom>
          <a:noFill/>
        </p:spPr>
      </p:pic>
      <p:sp>
        <p:nvSpPr>
          <p:cNvPr id="12" name="Slide Number Placeholder 3">
            <a:extLst>
              <a:ext uri="{FF2B5EF4-FFF2-40B4-BE49-F238E27FC236}">
                <a16:creationId xmlns:a16="http://schemas.microsoft.com/office/drawing/2014/main" id="{37779BF5-0EAB-9A5C-FC69-5A2E11557D4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3" name="TextBox 2">
            <a:extLst>
              <a:ext uri="{FF2B5EF4-FFF2-40B4-BE49-F238E27FC236}">
                <a16:creationId xmlns:a16="http://schemas.microsoft.com/office/drawing/2014/main" id="{9CA0ECF2-0106-6E95-9DB1-0376DE993BD7}"/>
              </a:ext>
            </a:extLst>
          </p:cNvPr>
          <p:cNvSpPr txBox="1"/>
          <p:nvPr/>
        </p:nvSpPr>
        <p:spPr>
          <a:xfrm>
            <a:off x="13844421" y="8183800"/>
            <a:ext cx="1658319" cy="369332"/>
          </a:xfrm>
          <a:prstGeom prst="rect">
            <a:avLst/>
          </a:prstGeom>
          <a:noFill/>
        </p:spPr>
        <p:txBody>
          <a:bodyPr wrap="square" rtlCol="0">
            <a:spAutoFit/>
          </a:bodyPr>
          <a:lstStyle/>
          <a:p>
            <a:r>
              <a:rPr lang="en-US" dirty="0"/>
              <a:t>MT% = 5%</a:t>
            </a:r>
          </a:p>
        </p:txBody>
      </p:sp>
      <p:sp>
        <p:nvSpPr>
          <p:cNvPr id="4" name="TextBox 3">
            <a:extLst>
              <a:ext uri="{FF2B5EF4-FFF2-40B4-BE49-F238E27FC236}">
                <a16:creationId xmlns:a16="http://schemas.microsoft.com/office/drawing/2014/main" id="{4BE78C16-325E-4E9B-CC4B-797555A3D71B}"/>
              </a:ext>
            </a:extLst>
          </p:cNvPr>
          <p:cNvSpPr txBox="1"/>
          <p:nvPr/>
        </p:nvSpPr>
        <p:spPr>
          <a:xfrm>
            <a:off x="13844420" y="7441647"/>
            <a:ext cx="1658319" cy="369332"/>
          </a:xfrm>
          <a:prstGeom prst="rect">
            <a:avLst/>
          </a:prstGeom>
          <a:noFill/>
        </p:spPr>
        <p:txBody>
          <a:bodyPr wrap="square" rtlCol="0">
            <a:spAutoFit/>
          </a:bodyPr>
          <a:lstStyle/>
          <a:p>
            <a:r>
              <a:rPr lang="en-US" dirty="0"/>
              <a:t>MT% = 15%</a:t>
            </a:r>
          </a:p>
        </p:txBody>
      </p:sp>
      <p:sp>
        <p:nvSpPr>
          <p:cNvPr id="5" name="TextBox 4">
            <a:extLst>
              <a:ext uri="{FF2B5EF4-FFF2-40B4-BE49-F238E27FC236}">
                <a16:creationId xmlns:a16="http://schemas.microsoft.com/office/drawing/2014/main" id="{6DD7B1B3-D94B-B7F9-744F-51BE82743EB4}"/>
              </a:ext>
            </a:extLst>
          </p:cNvPr>
          <p:cNvSpPr txBox="1"/>
          <p:nvPr/>
        </p:nvSpPr>
        <p:spPr>
          <a:xfrm>
            <a:off x="13844421" y="6678850"/>
            <a:ext cx="1658319" cy="369332"/>
          </a:xfrm>
          <a:prstGeom prst="rect">
            <a:avLst/>
          </a:prstGeom>
          <a:noFill/>
        </p:spPr>
        <p:txBody>
          <a:bodyPr wrap="square" rtlCol="0">
            <a:spAutoFit/>
          </a:bodyPr>
          <a:lstStyle/>
          <a:p>
            <a:r>
              <a:rPr lang="en-US" dirty="0"/>
              <a:t>MT% = 20%</a:t>
            </a:r>
          </a:p>
        </p:txBody>
      </p:sp>
    </p:spTree>
    <p:extLst>
      <p:ext uri="{BB962C8B-B14F-4D97-AF65-F5344CB8AC3E}">
        <p14:creationId xmlns:p14="http://schemas.microsoft.com/office/powerpoint/2010/main" val="270668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F200DC-15AC-AA78-4350-9B40C29B2892}"/>
              </a:ext>
            </a:extLst>
          </p:cNvPr>
          <p:cNvSpPr>
            <a:spLocks noGrp="1"/>
          </p:cNvSpPr>
          <p:nvPr>
            <p:ph type="title"/>
          </p:nvPr>
        </p:nvSpPr>
        <p:spPr>
          <a:xfrm>
            <a:off x="685800" y="548641"/>
            <a:ext cx="16878300" cy="1402990"/>
          </a:xfrm>
        </p:spPr>
        <p:txBody>
          <a:bodyPr/>
          <a:lstStyle/>
          <a:p>
            <a:r>
              <a:rPr lang="en-US" dirty="0"/>
              <a:t>Intro to </a:t>
            </a:r>
            <a:r>
              <a:rPr lang="en-US" dirty="0" err="1"/>
              <a:t>sc</a:t>
            </a:r>
            <a:r>
              <a:rPr lang="en-US" dirty="0"/>
              <a:t>/snRNA-seq Workshop Overview</a:t>
            </a:r>
          </a:p>
        </p:txBody>
      </p:sp>
      <p:sp>
        <p:nvSpPr>
          <p:cNvPr id="7" name="Text Placeholder 6">
            <a:extLst>
              <a:ext uri="{FF2B5EF4-FFF2-40B4-BE49-F238E27FC236}">
                <a16:creationId xmlns:a16="http://schemas.microsoft.com/office/drawing/2014/main" id="{C7319C22-2E5E-869B-63F2-63A490C41B2B}"/>
              </a:ext>
            </a:extLst>
          </p:cNvPr>
          <p:cNvSpPr>
            <a:spLocks noGrp="1"/>
          </p:cNvSpPr>
          <p:nvPr>
            <p:ph type="body" sz="quarter" idx="11"/>
          </p:nvPr>
        </p:nvSpPr>
        <p:spPr>
          <a:xfrm>
            <a:off x="685800" y="2171700"/>
            <a:ext cx="16879824" cy="7086600"/>
          </a:xfrm>
        </p:spPr>
        <p:txBody>
          <a:bodyPr/>
          <a:lstStyle/>
          <a:p>
            <a:pPr>
              <a:buFont typeface="Arial" panose="020B0604020202020204" pitchFamily="34" charset="0"/>
              <a:buChar char="•"/>
            </a:pPr>
            <a:r>
              <a:rPr lang="en-US" dirty="0"/>
              <a:t>Single cell (</a:t>
            </a:r>
            <a:r>
              <a:rPr lang="en-US" dirty="0" err="1"/>
              <a:t>scRNA</a:t>
            </a:r>
            <a:r>
              <a:rPr lang="en-US" dirty="0"/>
              <a:t>-seq) vs single nuclear (snRNA-seq) RNA sequencing</a:t>
            </a:r>
          </a:p>
          <a:p>
            <a:pPr>
              <a:buFont typeface="Arial" panose="020B0604020202020204" pitchFamily="34" charset="0"/>
              <a:buChar char="•"/>
            </a:pPr>
            <a:r>
              <a:rPr lang="en-US" dirty="0" err="1"/>
              <a:t>sc</a:t>
            </a:r>
            <a:r>
              <a:rPr lang="en-US" dirty="0"/>
              <a:t>/snRNA-seq library preparation</a:t>
            </a:r>
          </a:p>
          <a:p>
            <a:pPr>
              <a:buFont typeface="Arial" panose="020B0604020202020204" pitchFamily="34" charset="0"/>
              <a:buChar char="•"/>
            </a:pPr>
            <a:r>
              <a:rPr lang="en-US" dirty="0"/>
              <a:t>Raw sequencing QC (</a:t>
            </a:r>
            <a:r>
              <a:rPr lang="en-US" dirty="0" err="1"/>
              <a:t>FastQC</a:t>
            </a:r>
            <a:r>
              <a:rPr lang="en-US" dirty="0"/>
              <a:t>)</a:t>
            </a:r>
          </a:p>
          <a:p>
            <a:pPr>
              <a:buFont typeface="Arial" panose="020B0604020202020204" pitchFamily="34" charset="0"/>
              <a:buChar char="•"/>
            </a:pPr>
            <a:r>
              <a:rPr lang="en-US" dirty="0"/>
              <a:t>Alignment QC (</a:t>
            </a:r>
            <a:r>
              <a:rPr lang="en-US" dirty="0" err="1"/>
              <a:t>CellRanger</a:t>
            </a:r>
            <a:r>
              <a:rPr lang="en-US" dirty="0"/>
              <a:t>)</a:t>
            </a:r>
          </a:p>
          <a:p>
            <a:pPr>
              <a:buFont typeface="Arial" panose="020B0604020202020204" pitchFamily="34" charset="0"/>
              <a:buChar char="•"/>
            </a:pPr>
            <a:r>
              <a:rPr lang="en-US" dirty="0"/>
              <a:t>Cell-level filtering (Seurat)</a:t>
            </a:r>
          </a:p>
          <a:p>
            <a:pPr>
              <a:buFont typeface="Arial" panose="020B0604020202020204" pitchFamily="34" charset="0"/>
              <a:buChar char="•"/>
            </a:pPr>
            <a:r>
              <a:rPr lang="en-US" dirty="0"/>
              <a:t>Short break for everyone to get their lunch</a:t>
            </a:r>
          </a:p>
          <a:p>
            <a:pPr>
              <a:buFont typeface="Arial" panose="020B0604020202020204" pitchFamily="34" charset="0"/>
              <a:buChar char="•"/>
            </a:pPr>
            <a:r>
              <a:rPr lang="en-US" dirty="0"/>
              <a:t>Visualization with R Shiny</a:t>
            </a:r>
          </a:p>
        </p:txBody>
      </p:sp>
      <p:sp>
        <p:nvSpPr>
          <p:cNvPr id="2" name="Slide Number Placeholder 1">
            <a:extLst>
              <a:ext uri="{FF2B5EF4-FFF2-40B4-BE49-F238E27FC236}">
                <a16:creationId xmlns:a16="http://schemas.microsoft.com/office/drawing/2014/main" id="{51077840-F28C-66B1-364F-6C5FD2A7DB50}"/>
              </a:ext>
            </a:extLst>
          </p:cNvPr>
          <p:cNvSpPr>
            <a:spLocks noGrp="1"/>
          </p:cNvSpPr>
          <p:nvPr>
            <p:ph type="sldNum" sz="quarter" idx="10"/>
          </p:nvPr>
        </p:nvSpPr>
        <p:spPr/>
        <p:txBody>
          <a:bodyPr/>
          <a:lstStyle/>
          <a:p>
            <a:fld id="{D99DF388-D8CC-9A47-891A-7411F982D5E0}" type="slidenum">
              <a:rPr lang="en-US" smtClean="0"/>
              <a:pPr/>
              <a:t>3</a:t>
            </a:fld>
            <a:endParaRPr lang="en-US" dirty="0"/>
          </a:p>
        </p:txBody>
      </p:sp>
    </p:spTree>
    <p:extLst>
      <p:ext uri="{BB962C8B-B14F-4D97-AF65-F5344CB8AC3E}">
        <p14:creationId xmlns:p14="http://schemas.microsoft.com/office/powerpoint/2010/main" val="2433952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A928-6F69-EB7B-4BF3-0A8FFC9F98BA}"/>
              </a:ext>
            </a:extLst>
          </p:cNvPr>
          <p:cNvSpPr>
            <a:spLocks noGrp="1"/>
          </p:cNvSpPr>
          <p:nvPr>
            <p:ph type="title"/>
          </p:nvPr>
        </p:nvSpPr>
        <p:spPr/>
        <p:txBody>
          <a:bodyPr/>
          <a:lstStyle/>
          <a:p>
            <a:r>
              <a:rPr lang="en-US" i="0" dirty="0">
                <a:effectLst/>
              </a:rPr>
              <a:t>Cell-level filtering </a:t>
            </a:r>
            <a:r>
              <a:rPr lang="en-US" dirty="0"/>
              <a:t>values are ultimately based on each specific experiment</a:t>
            </a:r>
          </a:p>
        </p:txBody>
      </p:sp>
      <p:pic>
        <p:nvPicPr>
          <p:cNvPr id="5" name="Picture 4" descr="Graphical user interface, application&#10;&#10;Description automatically generated">
            <a:extLst>
              <a:ext uri="{FF2B5EF4-FFF2-40B4-BE49-F238E27FC236}">
                <a16:creationId xmlns:a16="http://schemas.microsoft.com/office/drawing/2014/main" id="{4F96A8A4-05CA-D11F-685B-8EDD9DFD220C}"/>
              </a:ext>
            </a:extLst>
          </p:cNvPr>
          <p:cNvPicPr>
            <a:picLocks noChangeAspect="1"/>
          </p:cNvPicPr>
          <p:nvPr/>
        </p:nvPicPr>
        <p:blipFill rotWithShape="1">
          <a:blip r:embed="rId3"/>
          <a:srcRect b="46077"/>
          <a:stretch/>
        </p:blipFill>
        <p:spPr>
          <a:xfrm>
            <a:off x="1257300" y="3845520"/>
            <a:ext cx="15773400" cy="177057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9E5ABE3-05AB-2F6C-48ED-894926EF1FF5}"/>
              </a:ext>
            </a:extLst>
          </p:cNvPr>
          <p:cNvPicPr>
            <a:picLocks noChangeAspect="1"/>
          </p:cNvPicPr>
          <p:nvPr/>
        </p:nvPicPr>
        <p:blipFill rotWithShape="1">
          <a:blip r:embed="rId3"/>
          <a:srcRect t="66940"/>
          <a:stretch/>
        </p:blipFill>
        <p:spPr>
          <a:xfrm>
            <a:off x="1257300" y="5616094"/>
            <a:ext cx="15773400" cy="1085537"/>
          </a:xfrm>
          <a:prstGeom prst="rect">
            <a:avLst/>
          </a:prstGeom>
        </p:spPr>
      </p:pic>
    </p:spTree>
    <p:extLst>
      <p:ext uri="{BB962C8B-B14F-4D97-AF65-F5344CB8AC3E}">
        <p14:creationId xmlns:p14="http://schemas.microsoft.com/office/powerpoint/2010/main" val="98140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p:txBody>
          <a:bodyPr/>
          <a:lstStyle/>
          <a:p>
            <a:r>
              <a:rPr lang="en-US" dirty="0"/>
              <a:t>Cell-level filtering can also include doublet detection</a:t>
            </a:r>
          </a:p>
        </p:txBody>
      </p:sp>
      <p:pic>
        <p:nvPicPr>
          <p:cNvPr id="5" name="Picture 4" descr="A diagram of different types of eyeballs&#10;&#10;Description automatically generated">
            <a:extLst>
              <a:ext uri="{FF2B5EF4-FFF2-40B4-BE49-F238E27FC236}">
                <a16:creationId xmlns:a16="http://schemas.microsoft.com/office/drawing/2014/main" id="{98E23B59-B380-9322-54DB-E361AF45999D}"/>
              </a:ext>
            </a:extLst>
          </p:cNvPr>
          <p:cNvPicPr>
            <a:picLocks noChangeAspect="1"/>
          </p:cNvPicPr>
          <p:nvPr/>
        </p:nvPicPr>
        <p:blipFill>
          <a:blip r:embed="rId3"/>
          <a:stretch>
            <a:fillRect/>
          </a:stretch>
        </p:blipFill>
        <p:spPr>
          <a:xfrm>
            <a:off x="2913431" y="2943922"/>
            <a:ext cx="12461137" cy="5200723"/>
          </a:xfrm>
          <a:prstGeom prst="rect">
            <a:avLst/>
          </a:prstGeom>
        </p:spPr>
      </p:pic>
      <p:sp>
        <p:nvSpPr>
          <p:cNvPr id="13" name="TextBox 12">
            <a:extLst>
              <a:ext uri="{FF2B5EF4-FFF2-40B4-BE49-F238E27FC236}">
                <a16:creationId xmlns:a16="http://schemas.microsoft.com/office/drawing/2014/main" id="{5AC3E9A5-71E3-C42C-3E09-097D0C445FB3}"/>
              </a:ext>
            </a:extLst>
          </p:cNvPr>
          <p:cNvSpPr txBox="1"/>
          <p:nvPr/>
        </p:nvSpPr>
        <p:spPr>
          <a:xfrm>
            <a:off x="1580034" y="9185752"/>
            <a:ext cx="6539405" cy="276999"/>
          </a:xfrm>
          <a:prstGeom prst="rect">
            <a:avLst/>
          </a:prstGeom>
          <a:noFill/>
        </p:spPr>
        <p:txBody>
          <a:bodyPr wrap="square" rtlCol="0">
            <a:spAutoFit/>
          </a:bodyPr>
          <a:lstStyle/>
          <a:p>
            <a:r>
              <a:rPr lang="en-US" sz="1200" b="0" i="0" dirty="0" err="1">
                <a:solidFill>
                  <a:srgbClr val="212121"/>
                </a:solidFill>
                <a:effectLst/>
              </a:rPr>
              <a:t>Wolock</a:t>
            </a:r>
            <a:r>
              <a:rPr lang="en-US" sz="1200" b="0" i="0" dirty="0">
                <a:solidFill>
                  <a:srgbClr val="212121"/>
                </a:solidFill>
                <a:effectLst/>
              </a:rPr>
              <a:t> SL, Lopez R, Klein AM.</a:t>
            </a:r>
            <a:r>
              <a:rPr lang="en-US" sz="1200" dirty="0"/>
              <a:t>. DOI: 10.1016/j.cels.2018.11.005</a:t>
            </a:r>
          </a:p>
        </p:txBody>
      </p:sp>
    </p:spTree>
    <p:extLst>
      <p:ext uri="{BB962C8B-B14F-4D97-AF65-F5344CB8AC3E}">
        <p14:creationId xmlns:p14="http://schemas.microsoft.com/office/powerpoint/2010/main" val="2718061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33C1-0E26-6F65-1678-AFB5C5CF013C}"/>
              </a:ext>
            </a:extLst>
          </p:cNvPr>
          <p:cNvSpPr>
            <a:spLocks noGrp="1"/>
          </p:cNvSpPr>
          <p:nvPr>
            <p:ph type="title"/>
          </p:nvPr>
        </p:nvSpPr>
        <p:spPr/>
        <p:txBody>
          <a:bodyPr/>
          <a:lstStyle/>
          <a:p>
            <a:r>
              <a:rPr lang="en-US" dirty="0"/>
              <a:t>After cell-level filtering, downstream analysis typical begins with dimensionality reduction and clustering</a:t>
            </a:r>
          </a:p>
        </p:txBody>
      </p:sp>
      <p:grpSp>
        <p:nvGrpSpPr>
          <p:cNvPr id="24" name="Group 23">
            <a:extLst>
              <a:ext uri="{FF2B5EF4-FFF2-40B4-BE49-F238E27FC236}">
                <a16:creationId xmlns:a16="http://schemas.microsoft.com/office/drawing/2014/main" id="{EDC4219E-223A-8968-8C83-2ECA9B296704}"/>
              </a:ext>
            </a:extLst>
          </p:cNvPr>
          <p:cNvGrpSpPr/>
          <p:nvPr/>
        </p:nvGrpSpPr>
        <p:grpSpPr>
          <a:xfrm>
            <a:off x="190917" y="3101038"/>
            <a:ext cx="17707964" cy="4578182"/>
            <a:chOff x="190917" y="2961556"/>
            <a:chExt cx="17707964" cy="4578182"/>
          </a:xfrm>
        </p:grpSpPr>
        <p:grpSp>
          <p:nvGrpSpPr>
            <p:cNvPr id="22" name="Group 21">
              <a:extLst>
                <a:ext uri="{FF2B5EF4-FFF2-40B4-BE49-F238E27FC236}">
                  <a16:creationId xmlns:a16="http://schemas.microsoft.com/office/drawing/2014/main" id="{BCFD0FBD-95B9-F907-47FF-BCAA8EB6B54A}"/>
                </a:ext>
              </a:extLst>
            </p:cNvPr>
            <p:cNvGrpSpPr/>
            <p:nvPr/>
          </p:nvGrpSpPr>
          <p:grpSpPr>
            <a:xfrm>
              <a:off x="389120" y="2961556"/>
              <a:ext cx="17509761" cy="4578182"/>
              <a:chOff x="389120" y="2961556"/>
              <a:chExt cx="17509761" cy="4578182"/>
            </a:xfrm>
          </p:grpSpPr>
          <p:pic>
            <p:nvPicPr>
              <p:cNvPr id="7" name="Picture 6" descr="A diagram of a cell culture&#10;&#10;Description automatically generated">
                <a:extLst>
                  <a:ext uri="{FF2B5EF4-FFF2-40B4-BE49-F238E27FC236}">
                    <a16:creationId xmlns:a16="http://schemas.microsoft.com/office/drawing/2014/main" id="{2EE9C92D-9A2D-3E16-5EC0-06841E87BE9C}"/>
                  </a:ext>
                </a:extLst>
              </p:cNvPr>
              <p:cNvPicPr>
                <a:picLocks noChangeAspect="1"/>
              </p:cNvPicPr>
              <p:nvPr/>
            </p:nvPicPr>
            <p:blipFill>
              <a:blip r:embed="rId3"/>
              <a:srcRect l="73120" t="25436" r="1029" b="56773"/>
              <a:stretch/>
            </p:blipFill>
            <p:spPr>
              <a:xfrm>
                <a:off x="389120" y="4083610"/>
                <a:ext cx="3204351" cy="2685743"/>
              </a:xfrm>
              <a:prstGeom prst="rect">
                <a:avLst/>
              </a:prstGeom>
            </p:spPr>
          </p:pic>
          <p:pic>
            <p:nvPicPr>
              <p:cNvPr id="10" name="Picture 9" descr="A diagram of a cell culture&#10;&#10;Description automatically generated">
                <a:extLst>
                  <a:ext uri="{FF2B5EF4-FFF2-40B4-BE49-F238E27FC236}">
                    <a16:creationId xmlns:a16="http://schemas.microsoft.com/office/drawing/2014/main" id="{FB908700-C9C4-4E70-86E2-8E8B74E28FC6}"/>
                  </a:ext>
                </a:extLst>
              </p:cNvPr>
              <p:cNvPicPr>
                <a:picLocks noChangeAspect="1"/>
              </p:cNvPicPr>
              <p:nvPr/>
            </p:nvPicPr>
            <p:blipFill>
              <a:blip r:embed="rId3"/>
              <a:srcRect l="33061" t="25436" r="40831" b="56773"/>
              <a:stretch/>
            </p:blipFill>
            <p:spPr>
              <a:xfrm>
                <a:off x="4878316" y="4083611"/>
                <a:ext cx="3236193" cy="2685743"/>
              </a:xfrm>
              <a:prstGeom prst="rect">
                <a:avLst/>
              </a:prstGeom>
            </p:spPr>
          </p:pic>
          <p:pic>
            <p:nvPicPr>
              <p:cNvPr id="12" name="Picture 11" descr="A diagram of a cell culture&#10;&#10;Description automatically generated">
                <a:extLst>
                  <a:ext uri="{FF2B5EF4-FFF2-40B4-BE49-F238E27FC236}">
                    <a16:creationId xmlns:a16="http://schemas.microsoft.com/office/drawing/2014/main" id="{008AC979-A816-73E4-BD86-BF986151FE0F}"/>
                  </a:ext>
                </a:extLst>
              </p:cNvPr>
              <p:cNvPicPr>
                <a:picLocks noChangeAspect="1"/>
              </p:cNvPicPr>
              <p:nvPr/>
            </p:nvPicPr>
            <p:blipFill>
              <a:blip r:embed="rId3"/>
              <a:srcRect l="415" t="31341" r="75159" b="38332"/>
              <a:stretch/>
            </p:blipFill>
            <p:spPr>
              <a:xfrm>
                <a:off x="9399354" y="2961556"/>
                <a:ext cx="3027805" cy="4578182"/>
              </a:xfrm>
              <a:prstGeom prst="rect">
                <a:avLst/>
              </a:prstGeom>
            </p:spPr>
          </p:pic>
          <p:pic>
            <p:nvPicPr>
              <p:cNvPr id="13" name="Picture 12" descr="A diagram of a cell culture&#10;&#10;Description automatically generated">
                <a:extLst>
                  <a:ext uri="{FF2B5EF4-FFF2-40B4-BE49-F238E27FC236}">
                    <a16:creationId xmlns:a16="http://schemas.microsoft.com/office/drawing/2014/main" id="{1684D7AC-914C-898D-7981-1BFCE55D8498}"/>
                  </a:ext>
                </a:extLst>
              </p:cNvPr>
              <p:cNvPicPr>
                <a:picLocks noChangeAspect="1"/>
              </p:cNvPicPr>
              <p:nvPr/>
            </p:nvPicPr>
            <p:blipFill>
              <a:blip r:embed="rId3"/>
              <a:srcRect l="28150" t="43881" r="38074" b="29878"/>
              <a:stretch/>
            </p:blipFill>
            <p:spPr>
              <a:xfrm>
                <a:off x="13712005" y="3269944"/>
                <a:ext cx="4186876" cy="3961407"/>
              </a:xfrm>
              <a:prstGeom prst="rect">
                <a:avLst/>
              </a:prstGeom>
            </p:spPr>
          </p:pic>
          <p:cxnSp>
            <p:nvCxnSpPr>
              <p:cNvPr id="16" name="Straight Arrow Connector 15">
                <a:extLst>
                  <a:ext uri="{FF2B5EF4-FFF2-40B4-BE49-F238E27FC236}">
                    <a16:creationId xmlns:a16="http://schemas.microsoft.com/office/drawing/2014/main" id="{C87AA4E7-25D5-721C-DC2D-084A843BAC17}"/>
                  </a:ext>
                </a:extLst>
              </p:cNvPr>
              <p:cNvCxnSpPr>
                <a:cxnSpLocks/>
              </p:cNvCxnSpPr>
              <p:nvPr/>
            </p:nvCxnSpPr>
            <p:spPr>
              <a:xfrm flipV="1">
                <a:off x="3609801" y="5426481"/>
                <a:ext cx="124061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E865C1-12DE-15AB-05CC-2B4951EEBA6C}"/>
                  </a:ext>
                </a:extLst>
              </p:cNvPr>
              <p:cNvCxnSpPr>
                <a:cxnSpLocks/>
              </p:cNvCxnSpPr>
              <p:nvPr/>
            </p:nvCxnSpPr>
            <p:spPr>
              <a:xfrm flipV="1">
                <a:off x="8120922" y="5406603"/>
                <a:ext cx="124061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8C0AD8-B380-E5F9-BA4A-3A5DEA3FC7E5}"/>
                  </a:ext>
                </a:extLst>
              </p:cNvPr>
              <p:cNvCxnSpPr>
                <a:cxnSpLocks/>
              </p:cNvCxnSpPr>
              <p:nvPr/>
            </p:nvCxnSpPr>
            <p:spPr>
              <a:xfrm flipV="1">
                <a:off x="12447081" y="5377214"/>
                <a:ext cx="124061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5F1D7E2-974E-0AF6-C065-BA41838B493C}"/>
                  </a:ext>
                </a:extLst>
              </p:cNvPr>
              <p:cNvSpPr txBox="1"/>
              <p:nvPr/>
            </p:nvSpPr>
            <p:spPr>
              <a:xfrm>
                <a:off x="3467313" y="5556997"/>
                <a:ext cx="1499616" cy="369332"/>
              </a:xfrm>
              <a:prstGeom prst="rect">
                <a:avLst/>
              </a:prstGeom>
              <a:noFill/>
            </p:spPr>
            <p:txBody>
              <a:bodyPr wrap="square" rtlCol="0" anchor="ctr">
                <a:spAutoFit/>
              </a:bodyPr>
              <a:lstStyle/>
              <a:p>
                <a:pPr algn="ctr"/>
                <a:r>
                  <a:rPr lang="en-US" b="1" dirty="0"/>
                  <a:t>Normalize</a:t>
                </a:r>
              </a:p>
            </p:txBody>
          </p:sp>
          <p:sp>
            <p:nvSpPr>
              <p:cNvPr id="21" name="TextBox 20">
                <a:extLst>
                  <a:ext uri="{FF2B5EF4-FFF2-40B4-BE49-F238E27FC236}">
                    <a16:creationId xmlns:a16="http://schemas.microsoft.com/office/drawing/2014/main" id="{BC705166-45D1-3B1B-5E43-377A67DAB7C6}"/>
                  </a:ext>
                </a:extLst>
              </p:cNvPr>
              <p:cNvSpPr txBox="1"/>
              <p:nvPr/>
            </p:nvSpPr>
            <p:spPr>
              <a:xfrm>
                <a:off x="7998594" y="5537119"/>
                <a:ext cx="1499616" cy="369332"/>
              </a:xfrm>
              <a:prstGeom prst="rect">
                <a:avLst/>
              </a:prstGeom>
              <a:noFill/>
            </p:spPr>
            <p:txBody>
              <a:bodyPr wrap="square" rtlCol="0" anchor="ctr">
                <a:spAutoFit/>
              </a:bodyPr>
              <a:lstStyle/>
              <a:p>
                <a:pPr algn="ctr"/>
                <a:r>
                  <a:rPr lang="en-US" b="1" dirty="0"/>
                  <a:t>Scale</a:t>
                </a:r>
              </a:p>
            </p:txBody>
          </p:sp>
        </p:grpSp>
        <p:sp>
          <p:nvSpPr>
            <p:cNvPr id="23" name="Rectangle 22">
              <a:extLst>
                <a:ext uri="{FF2B5EF4-FFF2-40B4-BE49-F238E27FC236}">
                  <a16:creationId xmlns:a16="http://schemas.microsoft.com/office/drawing/2014/main" id="{9DE443C9-CA21-B106-3FC1-906DE109965F}"/>
                </a:ext>
              </a:extLst>
            </p:cNvPr>
            <p:cNvSpPr/>
            <p:nvPr/>
          </p:nvSpPr>
          <p:spPr>
            <a:xfrm>
              <a:off x="190917" y="5395668"/>
              <a:ext cx="208250" cy="6919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C2969D1-3069-575B-30AF-4E44D183D542}"/>
              </a:ext>
            </a:extLst>
          </p:cNvPr>
          <p:cNvSpPr txBox="1"/>
          <p:nvPr/>
        </p:nvSpPr>
        <p:spPr>
          <a:xfrm>
            <a:off x="1580034" y="9185752"/>
            <a:ext cx="6539405" cy="276999"/>
          </a:xfrm>
          <a:prstGeom prst="rect">
            <a:avLst/>
          </a:prstGeom>
          <a:noFill/>
        </p:spPr>
        <p:txBody>
          <a:bodyPr wrap="square" rtlCol="0">
            <a:spAutoFit/>
          </a:bodyPr>
          <a:lstStyle/>
          <a:p>
            <a:r>
              <a:rPr lang="en-US" sz="1200" dirty="0"/>
              <a:t>Kim N, Kang H, Jo A, Yoo SA, Lee HO. DOI: 10.4132/jptm.2022.12.19</a:t>
            </a:r>
          </a:p>
        </p:txBody>
      </p:sp>
    </p:spTree>
    <p:extLst>
      <p:ext uri="{BB962C8B-B14F-4D97-AF65-F5344CB8AC3E}">
        <p14:creationId xmlns:p14="http://schemas.microsoft.com/office/powerpoint/2010/main" val="71823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3ABE1-F08F-E3D1-FE35-ECC1E6FCAA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B3D7E3-31E6-93F3-9E15-2DAF3D28CA77}"/>
              </a:ext>
            </a:extLst>
          </p:cNvPr>
          <p:cNvSpPr>
            <a:spLocks noGrp="1"/>
          </p:cNvSpPr>
          <p:nvPr>
            <p:ph type="body" sz="quarter" idx="12"/>
          </p:nvPr>
        </p:nvSpPr>
        <p:spPr/>
        <p:txBody>
          <a:bodyPr/>
          <a:lstStyle/>
          <a:p>
            <a:r>
              <a:rPr lang="en-US" dirty="0"/>
              <a:t>Additional processing steps before “finalizing” dataset for analysis (Harmony, </a:t>
            </a:r>
            <a:r>
              <a:rPr lang="en-US" dirty="0" err="1"/>
              <a:t>SoupX</a:t>
            </a:r>
            <a:r>
              <a:rPr lang="en-US" dirty="0"/>
              <a:t>) </a:t>
            </a:r>
          </a:p>
        </p:txBody>
      </p:sp>
    </p:spTree>
    <p:extLst>
      <p:ext uri="{BB962C8B-B14F-4D97-AF65-F5344CB8AC3E}">
        <p14:creationId xmlns:p14="http://schemas.microsoft.com/office/powerpoint/2010/main" val="666035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34EA-0996-06B5-D02E-407FAFE4BAD4}"/>
              </a:ext>
            </a:extLst>
          </p:cNvPr>
          <p:cNvSpPr>
            <a:spLocks noGrp="1"/>
          </p:cNvSpPr>
          <p:nvPr>
            <p:ph type="title"/>
          </p:nvPr>
        </p:nvSpPr>
        <p:spPr/>
        <p:txBody>
          <a:bodyPr/>
          <a:lstStyle/>
          <a:p>
            <a:r>
              <a:rPr lang="en-US" dirty="0"/>
              <a:t>When analyzing multiple samples, more sophisticated integration methods may be used (e.g. Harmony)</a:t>
            </a:r>
          </a:p>
        </p:txBody>
      </p:sp>
      <p:sp>
        <p:nvSpPr>
          <p:cNvPr id="4" name="Slide Number Placeholder 3">
            <a:extLst>
              <a:ext uri="{FF2B5EF4-FFF2-40B4-BE49-F238E27FC236}">
                <a16:creationId xmlns:a16="http://schemas.microsoft.com/office/drawing/2014/main" id="{6D8F0A91-36CB-88F6-5262-C99429EC3369}"/>
              </a:ext>
            </a:extLst>
          </p:cNvPr>
          <p:cNvSpPr>
            <a:spLocks noGrp="1"/>
          </p:cNvSpPr>
          <p:nvPr>
            <p:ph type="sldNum" sz="quarter" idx="10"/>
          </p:nvPr>
        </p:nvSpPr>
        <p:spPr/>
        <p:txBody>
          <a:bodyPr/>
          <a:lstStyle/>
          <a:p>
            <a:fld id="{D99DF388-D8CC-9A47-891A-7411F982D5E0}" type="slidenum">
              <a:rPr lang="en-US" smtClean="0"/>
              <a:pPr/>
              <a:t>34</a:t>
            </a:fld>
            <a:endParaRPr lang="en-US" dirty="0"/>
          </a:p>
        </p:txBody>
      </p:sp>
      <p:pic>
        <p:nvPicPr>
          <p:cNvPr id="14" name="Picture 13" descr="A map of different colored spots&#10;&#10;Description automatically generated">
            <a:extLst>
              <a:ext uri="{FF2B5EF4-FFF2-40B4-BE49-F238E27FC236}">
                <a16:creationId xmlns:a16="http://schemas.microsoft.com/office/drawing/2014/main" id="{2E323B75-1B69-F81C-4980-15D60D86BAD6}"/>
              </a:ext>
            </a:extLst>
          </p:cNvPr>
          <p:cNvPicPr>
            <a:picLocks noChangeAspect="1"/>
          </p:cNvPicPr>
          <p:nvPr/>
        </p:nvPicPr>
        <p:blipFill>
          <a:blip r:embed="rId3"/>
          <a:srcRect l="13987" b="13750"/>
          <a:stretch/>
        </p:blipFill>
        <p:spPr>
          <a:xfrm>
            <a:off x="565505" y="2527710"/>
            <a:ext cx="8861247" cy="6664262"/>
          </a:xfrm>
          <a:prstGeom prst="rect">
            <a:avLst/>
          </a:prstGeom>
        </p:spPr>
      </p:pic>
      <p:pic>
        <p:nvPicPr>
          <p:cNvPr id="12" name="Picture 11" descr="A map of different colored spots&#10;&#10;Description automatically generated">
            <a:extLst>
              <a:ext uri="{FF2B5EF4-FFF2-40B4-BE49-F238E27FC236}">
                <a16:creationId xmlns:a16="http://schemas.microsoft.com/office/drawing/2014/main" id="{E11FBB28-E041-5CE4-4267-F4EAB4BF5177}"/>
              </a:ext>
            </a:extLst>
          </p:cNvPr>
          <p:cNvPicPr>
            <a:picLocks noChangeAspect="1"/>
          </p:cNvPicPr>
          <p:nvPr/>
        </p:nvPicPr>
        <p:blipFill>
          <a:blip r:embed="rId4"/>
          <a:srcRect l="13987" b="13750"/>
          <a:stretch/>
        </p:blipFill>
        <p:spPr>
          <a:xfrm>
            <a:off x="8702852" y="2527710"/>
            <a:ext cx="8861248" cy="6664262"/>
          </a:xfrm>
          <a:prstGeom prst="rect">
            <a:avLst/>
          </a:prstGeom>
        </p:spPr>
      </p:pic>
    </p:spTree>
    <p:extLst>
      <p:ext uri="{BB962C8B-B14F-4D97-AF65-F5344CB8AC3E}">
        <p14:creationId xmlns:p14="http://schemas.microsoft.com/office/powerpoint/2010/main" val="3395287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34EA-0996-06B5-D02E-407FAFE4BAD4}"/>
              </a:ext>
            </a:extLst>
          </p:cNvPr>
          <p:cNvSpPr>
            <a:spLocks noGrp="1"/>
          </p:cNvSpPr>
          <p:nvPr>
            <p:ph type="title"/>
          </p:nvPr>
        </p:nvSpPr>
        <p:spPr/>
        <p:txBody>
          <a:bodyPr/>
          <a:lstStyle/>
          <a:p>
            <a:r>
              <a:rPr lang="en-US" dirty="0"/>
              <a:t>Some samples may need to be corrected for ambient RNA contamination (e.g. </a:t>
            </a:r>
            <a:r>
              <a:rPr lang="en-US" dirty="0" err="1"/>
              <a:t>SoupX</a:t>
            </a:r>
            <a:r>
              <a:rPr lang="en-US" dirty="0"/>
              <a:t>)</a:t>
            </a:r>
          </a:p>
        </p:txBody>
      </p:sp>
      <p:sp>
        <p:nvSpPr>
          <p:cNvPr id="4" name="Slide Number Placeholder 3">
            <a:extLst>
              <a:ext uri="{FF2B5EF4-FFF2-40B4-BE49-F238E27FC236}">
                <a16:creationId xmlns:a16="http://schemas.microsoft.com/office/drawing/2014/main" id="{6D8F0A91-36CB-88F6-5262-C99429EC3369}"/>
              </a:ext>
            </a:extLst>
          </p:cNvPr>
          <p:cNvSpPr>
            <a:spLocks noGrp="1"/>
          </p:cNvSpPr>
          <p:nvPr>
            <p:ph type="sldNum" sz="quarter" idx="10"/>
          </p:nvPr>
        </p:nvSpPr>
        <p:spPr/>
        <p:txBody>
          <a:bodyPr/>
          <a:lstStyle/>
          <a:p>
            <a:fld id="{D99DF388-D8CC-9A47-891A-7411F982D5E0}" type="slidenum">
              <a:rPr lang="en-US" smtClean="0"/>
              <a:pPr/>
              <a:t>35</a:t>
            </a:fld>
            <a:endParaRPr lang="en-US" dirty="0"/>
          </a:p>
        </p:txBody>
      </p:sp>
      <p:pic>
        <p:nvPicPr>
          <p:cNvPr id="3" name="Picture 2">
            <a:extLst>
              <a:ext uri="{FF2B5EF4-FFF2-40B4-BE49-F238E27FC236}">
                <a16:creationId xmlns:a16="http://schemas.microsoft.com/office/drawing/2014/main" id="{6B785CAF-046F-A395-18FE-BDB43B4A42B0}"/>
              </a:ext>
            </a:extLst>
          </p:cNvPr>
          <p:cNvPicPr>
            <a:picLocks noChangeAspect="1"/>
          </p:cNvPicPr>
          <p:nvPr/>
        </p:nvPicPr>
        <p:blipFill>
          <a:blip r:embed="rId3"/>
          <a:srcRect l="18312" r="10888" b="24443"/>
          <a:stretch/>
        </p:blipFill>
        <p:spPr>
          <a:xfrm>
            <a:off x="8957671" y="2396829"/>
            <a:ext cx="8653332" cy="6926025"/>
          </a:xfrm>
          <a:prstGeom prst="rect">
            <a:avLst/>
          </a:prstGeom>
        </p:spPr>
      </p:pic>
      <p:pic>
        <p:nvPicPr>
          <p:cNvPr id="12" name="Picture 11">
            <a:extLst>
              <a:ext uri="{FF2B5EF4-FFF2-40B4-BE49-F238E27FC236}">
                <a16:creationId xmlns:a16="http://schemas.microsoft.com/office/drawing/2014/main" id="{E11FBB28-E041-5CE4-4267-F4EAB4BF5177}"/>
              </a:ext>
            </a:extLst>
          </p:cNvPr>
          <p:cNvPicPr>
            <a:picLocks noChangeAspect="1"/>
          </p:cNvPicPr>
          <p:nvPr/>
        </p:nvPicPr>
        <p:blipFill>
          <a:blip r:embed="rId4"/>
          <a:srcRect l="30093" r="24551" b="38355"/>
          <a:stretch/>
        </p:blipFill>
        <p:spPr>
          <a:xfrm>
            <a:off x="10220333" y="2623953"/>
            <a:ext cx="5624608" cy="5733592"/>
          </a:xfrm>
          <a:prstGeom prst="rect">
            <a:avLst/>
          </a:prstGeom>
        </p:spPr>
      </p:pic>
      <p:pic>
        <p:nvPicPr>
          <p:cNvPr id="14" name="Picture 13">
            <a:extLst>
              <a:ext uri="{FF2B5EF4-FFF2-40B4-BE49-F238E27FC236}">
                <a16:creationId xmlns:a16="http://schemas.microsoft.com/office/drawing/2014/main" id="{2E323B75-1B69-F81C-4980-15D60D86BAD6}"/>
              </a:ext>
            </a:extLst>
          </p:cNvPr>
          <p:cNvPicPr>
            <a:picLocks noChangeAspect="1"/>
          </p:cNvPicPr>
          <p:nvPr/>
        </p:nvPicPr>
        <p:blipFill>
          <a:blip r:embed="rId3"/>
          <a:srcRect l="16725" r="12476" b="24443"/>
          <a:stretch/>
        </p:blipFill>
        <p:spPr>
          <a:xfrm>
            <a:off x="676998" y="2396829"/>
            <a:ext cx="8653332" cy="6926025"/>
          </a:xfrm>
          <a:prstGeom prst="rect">
            <a:avLst/>
          </a:prstGeom>
        </p:spPr>
      </p:pic>
      <p:sp>
        <p:nvSpPr>
          <p:cNvPr id="9" name="Rounded Rectangle 8">
            <a:extLst>
              <a:ext uri="{FF2B5EF4-FFF2-40B4-BE49-F238E27FC236}">
                <a16:creationId xmlns:a16="http://schemas.microsoft.com/office/drawing/2014/main" id="{D698DB8E-BEC5-DFF6-644B-D0D4E01F328B}"/>
              </a:ext>
            </a:extLst>
          </p:cNvPr>
          <p:cNvSpPr/>
          <p:nvPr/>
        </p:nvSpPr>
        <p:spPr>
          <a:xfrm>
            <a:off x="3738282" y="3684494"/>
            <a:ext cx="1855694" cy="1156447"/>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58D8CC8-FBB1-8FE4-2FBB-ED4CAC444733}"/>
              </a:ext>
            </a:extLst>
          </p:cNvPr>
          <p:cNvSpPr/>
          <p:nvPr/>
        </p:nvSpPr>
        <p:spPr>
          <a:xfrm>
            <a:off x="13284337" y="4565276"/>
            <a:ext cx="1855694" cy="1156447"/>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A564BE8-EE88-240C-7ACA-F2FA85C6A8E5}"/>
              </a:ext>
            </a:extLst>
          </p:cNvPr>
          <p:cNvSpPr/>
          <p:nvPr/>
        </p:nvSpPr>
        <p:spPr>
          <a:xfrm>
            <a:off x="5593976" y="5490749"/>
            <a:ext cx="1855694" cy="1156447"/>
          </a:xfrm>
          <a:prstGeom prst="roundRect">
            <a:avLst/>
          </a:prstGeom>
          <a:noFill/>
          <a:ln w="57150">
            <a:solidFill>
              <a:srgbClr val="004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7CB644B-626B-7FBE-F47C-A76A10AE56C0}"/>
              </a:ext>
            </a:extLst>
          </p:cNvPr>
          <p:cNvSpPr/>
          <p:nvPr/>
        </p:nvSpPr>
        <p:spPr>
          <a:xfrm>
            <a:off x="11766178" y="7028748"/>
            <a:ext cx="1855694" cy="1156447"/>
          </a:xfrm>
          <a:prstGeom prst="roundRect">
            <a:avLst/>
          </a:prstGeom>
          <a:noFill/>
          <a:ln w="57150">
            <a:solidFill>
              <a:srgbClr val="0043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16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ED58DC-E832-9F7A-1E6A-C836B4844061}"/>
              </a:ext>
            </a:extLst>
          </p:cNvPr>
          <p:cNvSpPr>
            <a:spLocks noGrp="1"/>
          </p:cNvSpPr>
          <p:nvPr>
            <p:ph type="body" sz="quarter" idx="12"/>
          </p:nvPr>
        </p:nvSpPr>
        <p:spPr/>
        <p:txBody>
          <a:bodyPr/>
          <a:lstStyle/>
          <a:p>
            <a:r>
              <a:rPr lang="en-US" dirty="0"/>
              <a:t>General analysis steps with </a:t>
            </a:r>
            <a:r>
              <a:rPr lang="en-US"/>
              <a:t>Seurat (and other tools)</a:t>
            </a:r>
            <a:endParaRPr lang="en-US" dirty="0"/>
          </a:p>
        </p:txBody>
      </p:sp>
    </p:spTree>
    <p:extLst>
      <p:ext uri="{BB962C8B-B14F-4D97-AF65-F5344CB8AC3E}">
        <p14:creationId xmlns:p14="http://schemas.microsoft.com/office/powerpoint/2010/main" val="316187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D4F8-F8B5-BC84-4E29-9FCC04B5649F}"/>
              </a:ext>
            </a:extLst>
          </p:cNvPr>
          <p:cNvSpPr>
            <a:spLocks noGrp="1"/>
          </p:cNvSpPr>
          <p:nvPr>
            <p:ph type="title"/>
          </p:nvPr>
        </p:nvSpPr>
        <p:spPr/>
        <p:txBody>
          <a:bodyPr/>
          <a:lstStyle/>
          <a:p>
            <a:r>
              <a:rPr lang="en-US" dirty="0"/>
              <a:t>Once preparation of ”final” gene-barcode matrix, clustering is completed, common analysis steps include:</a:t>
            </a:r>
          </a:p>
        </p:txBody>
      </p:sp>
      <p:sp>
        <p:nvSpPr>
          <p:cNvPr id="3" name="Content Placeholder 2">
            <a:extLst>
              <a:ext uri="{FF2B5EF4-FFF2-40B4-BE49-F238E27FC236}">
                <a16:creationId xmlns:a16="http://schemas.microsoft.com/office/drawing/2014/main" id="{909F3308-D684-8086-FB8A-2B2635FC2014}"/>
              </a:ext>
            </a:extLst>
          </p:cNvPr>
          <p:cNvSpPr>
            <a:spLocks noGrp="1"/>
          </p:cNvSpPr>
          <p:nvPr>
            <p:ph idx="1"/>
          </p:nvPr>
        </p:nvSpPr>
        <p:spPr/>
        <p:txBody>
          <a:bodyPr/>
          <a:lstStyle/>
          <a:p>
            <a:r>
              <a:rPr lang="en-US" dirty="0"/>
              <a:t>Cell typing</a:t>
            </a:r>
          </a:p>
          <a:p>
            <a:pPr lvl="1"/>
            <a:r>
              <a:rPr lang="en-US" dirty="0"/>
              <a:t>Based on curated marker expression, DE genes</a:t>
            </a:r>
          </a:p>
          <a:p>
            <a:pPr lvl="1"/>
            <a:r>
              <a:rPr lang="en-US" dirty="0"/>
              <a:t>Module scoring method</a:t>
            </a:r>
          </a:p>
          <a:p>
            <a:pPr lvl="1"/>
            <a:r>
              <a:rPr lang="en-US" dirty="0"/>
              <a:t>Automated methods comparing to reference expression profiles (e.g. </a:t>
            </a:r>
            <a:r>
              <a:rPr lang="en-US" dirty="0" err="1"/>
              <a:t>SingleR</a:t>
            </a:r>
            <a:r>
              <a:rPr lang="en-US" dirty="0"/>
              <a:t>)</a:t>
            </a:r>
          </a:p>
          <a:p>
            <a:pPr lvl="1"/>
            <a:r>
              <a:rPr lang="en-US" dirty="0"/>
              <a:t>Reference label transfer (mapping your data onto a labeled reference data set containing cell types you expect in your data)</a:t>
            </a:r>
          </a:p>
          <a:p>
            <a:r>
              <a:rPr lang="en-US" dirty="0"/>
              <a:t>Differential expression</a:t>
            </a:r>
          </a:p>
          <a:p>
            <a:pPr lvl="1"/>
            <a:r>
              <a:rPr lang="en-US" dirty="0"/>
              <a:t>Comparing clusters or cell types</a:t>
            </a:r>
          </a:p>
          <a:p>
            <a:pPr lvl="1"/>
            <a:r>
              <a:rPr lang="en-US" dirty="0"/>
              <a:t>Comparing conditions or phenotypes</a:t>
            </a:r>
          </a:p>
          <a:p>
            <a:pPr lvl="1"/>
            <a:r>
              <a:rPr lang="en-US" dirty="0"/>
              <a:t>Comparing timepoints</a:t>
            </a:r>
          </a:p>
          <a:p>
            <a:r>
              <a:rPr lang="en-US" dirty="0"/>
              <a:t>Sub-clustering of specific clusters, subsets of cells</a:t>
            </a:r>
          </a:p>
          <a:p>
            <a:pPr lvl="1"/>
            <a:r>
              <a:rPr lang="en-US" dirty="0"/>
              <a:t>E.g. if you want to separate out more subtly cell types or subtypes</a:t>
            </a:r>
          </a:p>
          <a:p>
            <a:r>
              <a:rPr lang="en-US" dirty="0" err="1"/>
              <a:t>Pseudotime</a:t>
            </a:r>
            <a:r>
              <a:rPr lang="en-US" dirty="0"/>
              <a:t> or trajectory analysis</a:t>
            </a:r>
          </a:p>
          <a:p>
            <a:pPr lvl="1"/>
            <a:r>
              <a:rPr lang="en-US" dirty="0"/>
              <a:t>Position cells across spectrum of time or differentiation stage (for example)</a:t>
            </a:r>
          </a:p>
          <a:p>
            <a:pPr lvl="1"/>
            <a:r>
              <a:rPr lang="en-US" dirty="0"/>
              <a:t>See how expression profiles changes across time/stage</a:t>
            </a:r>
          </a:p>
          <a:p>
            <a:pPr lvl="1"/>
            <a:r>
              <a:rPr lang="en-US" dirty="0"/>
              <a:t>See how distribution of cell types changes over time/stage</a:t>
            </a:r>
          </a:p>
          <a:p>
            <a:pPr marL="685800" lvl="1" indent="0">
              <a:buNone/>
            </a:pPr>
            <a:endParaRPr lang="en-US" dirty="0"/>
          </a:p>
        </p:txBody>
      </p:sp>
      <p:sp>
        <p:nvSpPr>
          <p:cNvPr id="4" name="Slide Number Placeholder 3">
            <a:extLst>
              <a:ext uri="{FF2B5EF4-FFF2-40B4-BE49-F238E27FC236}">
                <a16:creationId xmlns:a16="http://schemas.microsoft.com/office/drawing/2014/main" id="{9EDEE220-ED3A-2726-E26D-D8E47E61949E}"/>
              </a:ext>
            </a:extLst>
          </p:cNvPr>
          <p:cNvSpPr>
            <a:spLocks noGrp="1"/>
          </p:cNvSpPr>
          <p:nvPr>
            <p:ph type="sldNum" sz="quarter" idx="10"/>
          </p:nvPr>
        </p:nvSpPr>
        <p:spPr/>
        <p:txBody>
          <a:bodyPr/>
          <a:lstStyle/>
          <a:p>
            <a:fld id="{D99DF388-D8CC-9A47-891A-7411F982D5E0}" type="slidenum">
              <a:rPr lang="en-US" smtClean="0"/>
              <a:pPr/>
              <a:t>37</a:t>
            </a:fld>
            <a:endParaRPr lang="en-US" dirty="0"/>
          </a:p>
        </p:txBody>
      </p:sp>
    </p:spTree>
    <p:custDataLst>
      <p:tags r:id="rId1"/>
    </p:custDataLst>
    <p:extLst>
      <p:ext uri="{BB962C8B-B14F-4D97-AF65-F5344CB8AC3E}">
        <p14:creationId xmlns:p14="http://schemas.microsoft.com/office/powerpoint/2010/main" val="19197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6694-2E44-A2AD-12F8-BCE44B56E9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F884CF-5555-A42D-9F84-03BC9CD5AAE6}"/>
              </a:ext>
            </a:extLst>
          </p:cNvPr>
          <p:cNvSpPr>
            <a:spLocks noGrp="1"/>
          </p:cNvSpPr>
          <p:nvPr>
            <p:ph type="body" sz="quarter" idx="12"/>
          </p:nvPr>
        </p:nvSpPr>
        <p:spPr/>
        <p:txBody>
          <a:bodyPr/>
          <a:lstStyle/>
          <a:p>
            <a:r>
              <a:rPr lang="en-US" dirty="0"/>
              <a:t>Questions?</a:t>
            </a:r>
          </a:p>
        </p:txBody>
      </p:sp>
    </p:spTree>
    <p:extLst>
      <p:ext uri="{BB962C8B-B14F-4D97-AF65-F5344CB8AC3E}">
        <p14:creationId xmlns:p14="http://schemas.microsoft.com/office/powerpoint/2010/main" val="2585748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45DD1-8772-CFC2-8554-4CFF65099ED1}"/>
              </a:ext>
            </a:extLst>
          </p:cNvPr>
          <p:cNvSpPr>
            <a:spLocks noGrp="1"/>
          </p:cNvSpPr>
          <p:nvPr>
            <p:ph type="body" sz="quarter" idx="12"/>
          </p:nvPr>
        </p:nvSpPr>
        <p:spPr/>
        <p:txBody>
          <a:bodyPr/>
          <a:lstStyle/>
          <a:p>
            <a:r>
              <a:rPr lang="en-US" dirty="0"/>
              <a:t>Break for lunch</a:t>
            </a:r>
          </a:p>
        </p:txBody>
      </p:sp>
    </p:spTree>
    <p:extLst>
      <p:ext uri="{BB962C8B-B14F-4D97-AF65-F5344CB8AC3E}">
        <p14:creationId xmlns:p14="http://schemas.microsoft.com/office/powerpoint/2010/main" val="84838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err="1"/>
              <a:t>scRNA</a:t>
            </a:r>
            <a:r>
              <a:rPr lang="en-US" dirty="0"/>
              <a:t>-seq versus snRNA-seq</a:t>
            </a:r>
          </a:p>
        </p:txBody>
      </p:sp>
      <p:pic>
        <p:nvPicPr>
          <p:cNvPr id="6" name="Picture 5" descr="Diagram of a cell with labels&#10;&#10;Description automatically generated">
            <a:extLst>
              <a:ext uri="{FF2B5EF4-FFF2-40B4-BE49-F238E27FC236}">
                <a16:creationId xmlns:a16="http://schemas.microsoft.com/office/drawing/2014/main" id="{22B91D78-9BD1-732C-99C4-D00D092F6DE1}"/>
              </a:ext>
            </a:extLst>
          </p:cNvPr>
          <p:cNvPicPr>
            <a:picLocks noChangeAspect="1"/>
          </p:cNvPicPr>
          <p:nvPr/>
        </p:nvPicPr>
        <p:blipFill>
          <a:blip r:embed="rId3"/>
          <a:stretch>
            <a:fillRect/>
          </a:stretch>
        </p:blipFill>
        <p:spPr>
          <a:xfrm>
            <a:off x="9625899" y="2450973"/>
            <a:ext cx="7037204" cy="6527007"/>
          </a:xfrm>
          <a:prstGeom prst="rect">
            <a:avLst/>
          </a:prstGeom>
          <a:noFill/>
        </p:spPr>
      </p:pic>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2"/>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4</a:t>
            </a:fld>
            <a:endParaRPr lang="en-US"/>
          </a:p>
        </p:txBody>
      </p:sp>
      <p:graphicFrame>
        <p:nvGraphicFramePr>
          <p:cNvPr id="15" name="Table 14">
            <a:extLst>
              <a:ext uri="{FF2B5EF4-FFF2-40B4-BE49-F238E27FC236}">
                <a16:creationId xmlns:a16="http://schemas.microsoft.com/office/drawing/2014/main" id="{EC33AD06-1020-A769-1F9A-4DA78A8EA84E}"/>
              </a:ext>
            </a:extLst>
          </p:cNvPr>
          <p:cNvGraphicFramePr>
            <a:graphicFrameLocks noGrp="1"/>
          </p:cNvGraphicFramePr>
          <p:nvPr>
            <p:extLst>
              <p:ext uri="{D42A27DB-BD31-4B8C-83A1-F6EECF244321}">
                <p14:modId xmlns:p14="http://schemas.microsoft.com/office/powerpoint/2010/main" val="1278124609"/>
              </p:ext>
            </p:extLst>
          </p:nvPr>
        </p:nvGraphicFramePr>
        <p:xfrm>
          <a:off x="1037374" y="2769099"/>
          <a:ext cx="7624728" cy="3893032"/>
        </p:xfrm>
        <a:graphic>
          <a:graphicData uri="http://schemas.openxmlformats.org/drawingml/2006/table">
            <a:tbl>
              <a:tblPr/>
              <a:tblGrid>
                <a:gridCol w="3019528">
                  <a:extLst>
                    <a:ext uri="{9D8B030D-6E8A-4147-A177-3AD203B41FA5}">
                      <a16:colId xmlns:a16="http://schemas.microsoft.com/office/drawing/2014/main" val="309143144"/>
                    </a:ext>
                  </a:extLst>
                </a:gridCol>
                <a:gridCol w="2378510">
                  <a:extLst>
                    <a:ext uri="{9D8B030D-6E8A-4147-A177-3AD203B41FA5}">
                      <a16:colId xmlns:a16="http://schemas.microsoft.com/office/drawing/2014/main" val="1927470742"/>
                    </a:ext>
                  </a:extLst>
                </a:gridCol>
                <a:gridCol w="2226690">
                  <a:extLst>
                    <a:ext uri="{9D8B030D-6E8A-4147-A177-3AD203B41FA5}">
                      <a16:colId xmlns:a16="http://schemas.microsoft.com/office/drawing/2014/main" val="2514508661"/>
                    </a:ext>
                  </a:extLst>
                </a:gridCol>
              </a:tblGrid>
              <a:tr h="408854">
                <a:tc>
                  <a:txBody>
                    <a:bodyPr/>
                    <a:lstStyle/>
                    <a:p>
                      <a:pPr algn="l" fontAlgn="base"/>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3813"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800" b="1" i="0" dirty="0" err="1">
                          <a:solidFill>
                            <a:srgbClr val="FFFFFF"/>
                          </a:solidFill>
                          <a:effectLst/>
                          <a:highlight>
                            <a:srgbClr val="4472C4"/>
                          </a:highlight>
                          <a:latin typeface="Calibri" panose="020F0502020204030204" pitchFamily="34" charset="0"/>
                        </a:rPr>
                        <a:t>scRNA</a:t>
                      </a:r>
                      <a:r>
                        <a:rPr lang="en-US" sz="1800" b="1" i="0" dirty="0">
                          <a:solidFill>
                            <a:srgbClr val="FFFFFF"/>
                          </a:solidFill>
                          <a:effectLst/>
                          <a:highlight>
                            <a:srgbClr val="4472C4"/>
                          </a:highlight>
                          <a:latin typeface="Calibri" panose="020F0502020204030204" pitchFamily="34" charset="0"/>
                        </a:rPr>
                        <a:t>-seq​</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3813"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800" b="1" i="0">
                          <a:solidFill>
                            <a:srgbClr val="FFFFFF"/>
                          </a:solidFill>
                          <a:effectLst/>
                          <a:highlight>
                            <a:srgbClr val="4472C4"/>
                          </a:highlight>
                          <a:latin typeface="Calibri" panose="020F0502020204030204" pitchFamily="34" charset="0"/>
                        </a:rPr>
                        <a:t>snRNA-seq​</a:t>
                      </a:r>
                      <a:endParaRPr lang="en-US" b="1" i="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3813"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421339013"/>
                  </a:ext>
                </a:extLst>
              </a:tr>
              <a:tr h="312262">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Portion of cell:​</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381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a:solidFill>
                            <a:srgbClr val="000000"/>
                          </a:solidFill>
                          <a:effectLst/>
                          <a:highlight>
                            <a:srgbClr val="CFD5EA"/>
                          </a:highlight>
                          <a:latin typeface="Calibri" panose="020F0502020204030204" pitchFamily="34" charset="0"/>
                        </a:rPr>
                        <a:t>Entire cell​</a:t>
                      </a:r>
                      <a:endParaRPr lang="en-US" b="0" i="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381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a:solidFill>
                            <a:srgbClr val="000000"/>
                          </a:solidFill>
                          <a:effectLst/>
                          <a:highlight>
                            <a:srgbClr val="CFD5EA"/>
                          </a:highlight>
                          <a:latin typeface="Calibri" panose="020F0502020204030204" pitchFamily="34" charset="0"/>
                        </a:rPr>
                        <a:t>Nuclei​</a:t>
                      </a:r>
                      <a:endParaRPr lang="en-US" b="0" i="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381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70282063"/>
                  </a:ext>
                </a:extLst>
              </a:tr>
              <a:tr h="546459">
                <a:tc>
                  <a:txBody>
                    <a:bodyPr/>
                    <a:lstStyle/>
                    <a:p>
                      <a:pPr algn="l" fontAlgn="base">
                        <a:lnSpc>
                          <a:spcPct val="100000"/>
                        </a:lnSpc>
                      </a:pPr>
                      <a:r>
                        <a:rPr lang="en-US" sz="1800" b="0" i="0">
                          <a:solidFill>
                            <a:srgbClr val="000000"/>
                          </a:solidFill>
                          <a:effectLst/>
                          <a:highlight>
                            <a:srgbClr val="E9EBF5"/>
                          </a:highlight>
                          <a:latin typeface="Calibri" panose="020F0502020204030204" pitchFamily="34" charset="0"/>
                        </a:rPr>
                        <a:t>Transcripts measured:​</a:t>
                      </a:r>
                      <a:endParaRPr lang="en-US" b="0" i="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dirty="0">
                          <a:solidFill>
                            <a:srgbClr val="000000"/>
                          </a:solidFill>
                          <a:effectLst/>
                          <a:highlight>
                            <a:srgbClr val="E9EBF5"/>
                          </a:highlight>
                          <a:latin typeface="Calibri" panose="020F0502020204030204" pitchFamily="34" charset="0"/>
                        </a:rPr>
                        <a:t>Cytoplasmic + nuclear​</a:t>
                      </a:r>
                      <a:endParaRPr lang="en-US" b="0" i="0" dirty="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a:solidFill>
                            <a:srgbClr val="000000"/>
                          </a:solidFill>
                          <a:effectLst/>
                          <a:highlight>
                            <a:srgbClr val="E9EBF5"/>
                          </a:highlight>
                          <a:latin typeface="Calibri" panose="020F0502020204030204" pitchFamily="34" charset="0"/>
                        </a:rPr>
                        <a:t>Nuclear​</a:t>
                      </a:r>
                      <a:endParaRPr lang="en-US" b="0" i="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473184060"/>
                  </a:ext>
                </a:extLst>
              </a:tr>
              <a:tr h="312262">
                <a:tc>
                  <a:txBody>
                    <a:bodyPr/>
                    <a:lstStyle/>
                    <a:p>
                      <a:pPr algn="l" fontAlgn="base">
                        <a:lnSpc>
                          <a:spcPct val="100000"/>
                        </a:lnSpc>
                      </a:pPr>
                      <a:r>
                        <a:rPr lang="en-US" sz="1800" b="0" i="0">
                          <a:solidFill>
                            <a:srgbClr val="000000"/>
                          </a:solidFill>
                          <a:effectLst/>
                          <a:highlight>
                            <a:srgbClr val="CFD5EA"/>
                          </a:highlight>
                          <a:latin typeface="Calibri" panose="020F0502020204030204" pitchFamily="34" charset="0"/>
                        </a:rPr>
                        <a:t>Pre-mRNA %:​</a:t>
                      </a:r>
                      <a:endParaRPr lang="en-US" b="0" i="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Lower​</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Higher​</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767505026"/>
                  </a:ext>
                </a:extLst>
              </a:tr>
              <a:tr h="312262">
                <a:tc>
                  <a:txBody>
                    <a:bodyPr/>
                    <a:lstStyle/>
                    <a:p>
                      <a:pPr algn="l" fontAlgn="base">
                        <a:lnSpc>
                          <a:spcPct val="100000"/>
                        </a:lnSpc>
                      </a:pPr>
                      <a:r>
                        <a:rPr lang="en-US" sz="1800" b="0" i="0">
                          <a:solidFill>
                            <a:srgbClr val="000000"/>
                          </a:solidFill>
                          <a:effectLst/>
                          <a:highlight>
                            <a:srgbClr val="E9EBF5"/>
                          </a:highlight>
                          <a:latin typeface="Calibri" panose="020F0502020204030204" pitchFamily="34" charset="0"/>
                        </a:rPr>
                        <a:t>mRNA %:​</a:t>
                      </a:r>
                      <a:endParaRPr lang="en-US" b="0" i="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dirty="0">
                          <a:solidFill>
                            <a:srgbClr val="000000"/>
                          </a:solidFill>
                          <a:effectLst/>
                          <a:highlight>
                            <a:srgbClr val="E9EBF5"/>
                          </a:highlight>
                          <a:latin typeface="Calibri" panose="020F0502020204030204" pitchFamily="34" charset="0"/>
                        </a:rPr>
                        <a:t>Higher​</a:t>
                      </a:r>
                      <a:endParaRPr lang="en-US" b="0" i="0" dirty="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dirty="0">
                          <a:solidFill>
                            <a:srgbClr val="000000"/>
                          </a:solidFill>
                          <a:effectLst/>
                          <a:highlight>
                            <a:srgbClr val="E9EBF5"/>
                          </a:highlight>
                          <a:latin typeface="Calibri" panose="020F0502020204030204" pitchFamily="34" charset="0"/>
                        </a:rPr>
                        <a:t>Lower​</a:t>
                      </a:r>
                      <a:endParaRPr lang="en-US" b="0" i="0" dirty="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150683912"/>
                  </a:ext>
                </a:extLst>
              </a:tr>
              <a:tr h="312262">
                <a:tc>
                  <a:txBody>
                    <a:bodyPr/>
                    <a:lstStyle/>
                    <a:p>
                      <a:pPr algn="l" fontAlgn="base">
                        <a:lnSpc>
                          <a:spcPct val="100000"/>
                        </a:lnSpc>
                      </a:pPr>
                      <a:r>
                        <a:rPr lang="en-US" sz="1800" b="0" i="0">
                          <a:solidFill>
                            <a:srgbClr val="000000"/>
                          </a:solidFill>
                          <a:effectLst/>
                          <a:highlight>
                            <a:srgbClr val="CFD5EA"/>
                          </a:highlight>
                          <a:latin typeface="Calibri" panose="020F0502020204030204" pitchFamily="34" charset="0"/>
                        </a:rPr>
                        <a:t>Exonic %:​</a:t>
                      </a:r>
                      <a:endParaRPr lang="en-US" b="0" i="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a:solidFill>
                            <a:srgbClr val="000000"/>
                          </a:solidFill>
                          <a:effectLst/>
                          <a:highlight>
                            <a:srgbClr val="CFD5EA"/>
                          </a:highlight>
                          <a:latin typeface="Calibri" panose="020F0502020204030204" pitchFamily="34" charset="0"/>
                        </a:rPr>
                        <a:t>Higher​</a:t>
                      </a:r>
                      <a:endParaRPr lang="en-US" b="0" i="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Lower​</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89710299"/>
                  </a:ext>
                </a:extLst>
              </a:tr>
              <a:tr h="312262">
                <a:tc>
                  <a:txBody>
                    <a:bodyPr/>
                    <a:lstStyle/>
                    <a:p>
                      <a:pPr algn="l" fontAlgn="base">
                        <a:lnSpc>
                          <a:spcPct val="100000"/>
                        </a:lnSpc>
                      </a:pPr>
                      <a:r>
                        <a:rPr lang="en-US" sz="1800" b="0" i="0">
                          <a:solidFill>
                            <a:srgbClr val="000000"/>
                          </a:solidFill>
                          <a:effectLst/>
                          <a:highlight>
                            <a:srgbClr val="E9EBF5"/>
                          </a:highlight>
                          <a:latin typeface="Calibri" panose="020F0502020204030204" pitchFamily="34" charset="0"/>
                        </a:rPr>
                        <a:t>Intronic %:​</a:t>
                      </a:r>
                      <a:endParaRPr lang="en-US" b="0" i="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a:solidFill>
                            <a:srgbClr val="000000"/>
                          </a:solidFill>
                          <a:effectLst/>
                          <a:highlight>
                            <a:srgbClr val="E9EBF5"/>
                          </a:highlight>
                          <a:latin typeface="Calibri" panose="020F0502020204030204" pitchFamily="34" charset="0"/>
                        </a:rPr>
                        <a:t>Lower​</a:t>
                      </a:r>
                      <a:endParaRPr lang="en-US" b="0" i="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ct val="100000"/>
                        </a:lnSpc>
                      </a:pPr>
                      <a:r>
                        <a:rPr lang="en-US" sz="1800" b="0" i="0" dirty="0">
                          <a:solidFill>
                            <a:srgbClr val="000000"/>
                          </a:solidFill>
                          <a:effectLst/>
                          <a:highlight>
                            <a:srgbClr val="E9EBF5"/>
                          </a:highlight>
                          <a:latin typeface="Calibri" panose="020F0502020204030204" pitchFamily="34" charset="0"/>
                        </a:rPr>
                        <a:t>Higher​</a:t>
                      </a:r>
                      <a:endParaRPr lang="en-US" b="0" i="0" dirty="0">
                        <a:solidFill>
                          <a:srgbClr val="000000"/>
                        </a:solidFill>
                        <a:effectLst/>
                        <a:highlight>
                          <a:srgbClr val="E9EBF5"/>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560531229"/>
                  </a:ext>
                </a:extLst>
              </a:tr>
              <a:tr h="1014853">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More appropriate for:​</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Fresh​</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ct val="100000"/>
                        </a:lnSpc>
                      </a:pPr>
                      <a:r>
                        <a:rPr lang="en-US" sz="1800" b="0" i="0" dirty="0">
                          <a:solidFill>
                            <a:srgbClr val="000000"/>
                          </a:solidFill>
                          <a:effectLst/>
                          <a:highlight>
                            <a:srgbClr val="CFD5EA"/>
                          </a:highlight>
                          <a:latin typeface="Calibri" panose="020F0502020204030204" pitchFamily="34" charset="0"/>
                        </a:rPr>
                        <a:t>Preserved or isolation difficulties​</a:t>
                      </a:r>
                      <a:endParaRPr lang="en-US" b="0" i="0" dirty="0">
                        <a:solidFill>
                          <a:srgbClr val="000000"/>
                        </a:solidFill>
                        <a:effectLst/>
                        <a:highlight>
                          <a:srgbClr val="CFD5EA"/>
                        </a:highligh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864894549"/>
                  </a:ext>
                </a:extLst>
              </a:tr>
            </a:tbl>
          </a:graphicData>
        </a:graphic>
      </p:graphicFrame>
      <p:sp>
        <p:nvSpPr>
          <p:cNvPr id="17" name="TextBox 16">
            <a:extLst>
              <a:ext uri="{FF2B5EF4-FFF2-40B4-BE49-F238E27FC236}">
                <a16:creationId xmlns:a16="http://schemas.microsoft.com/office/drawing/2014/main" id="{CB921D09-0D27-5707-5538-F49F48BAF8F7}"/>
              </a:ext>
            </a:extLst>
          </p:cNvPr>
          <p:cNvSpPr txBox="1"/>
          <p:nvPr/>
        </p:nvSpPr>
        <p:spPr>
          <a:xfrm>
            <a:off x="15797048" y="9175531"/>
            <a:ext cx="2364828" cy="276999"/>
          </a:xfrm>
          <a:prstGeom prst="rect">
            <a:avLst/>
          </a:prstGeom>
          <a:noFill/>
        </p:spPr>
        <p:txBody>
          <a:bodyPr wrap="square" rtlCol="0">
            <a:spAutoFit/>
          </a:bodyPr>
          <a:lstStyle/>
          <a:p>
            <a:r>
              <a:rPr lang="en-US" sz="1200" dirty="0"/>
              <a:t>©️ 2010 Pearson Education, Inc.</a:t>
            </a:r>
          </a:p>
        </p:txBody>
      </p:sp>
      <p:pic>
        <p:nvPicPr>
          <p:cNvPr id="19" name="Picture 18" descr="A diagram of different types of cells&#10;&#10;Description automatically generated">
            <a:extLst>
              <a:ext uri="{FF2B5EF4-FFF2-40B4-BE49-F238E27FC236}">
                <a16:creationId xmlns:a16="http://schemas.microsoft.com/office/drawing/2014/main" id="{98961135-5FA7-17A8-F410-5149C30C3AE3}"/>
              </a:ext>
            </a:extLst>
          </p:cNvPr>
          <p:cNvPicPr>
            <a:picLocks noChangeAspect="1"/>
          </p:cNvPicPr>
          <p:nvPr/>
        </p:nvPicPr>
        <p:blipFill>
          <a:blip r:embed="rId4"/>
          <a:stretch>
            <a:fillRect/>
          </a:stretch>
        </p:blipFill>
        <p:spPr>
          <a:xfrm>
            <a:off x="1580035" y="6949351"/>
            <a:ext cx="6539405" cy="2226180"/>
          </a:xfrm>
          <a:prstGeom prst="rect">
            <a:avLst/>
          </a:prstGeom>
        </p:spPr>
      </p:pic>
      <p:sp>
        <p:nvSpPr>
          <p:cNvPr id="20" name="TextBox 19">
            <a:extLst>
              <a:ext uri="{FF2B5EF4-FFF2-40B4-BE49-F238E27FC236}">
                <a16:creationId xmlns:a16="http://schemas.microsoft.com/office/drawing/2014/main" id="{44143993-BF39-7B08-600E-38EC4A0B0C23}"/>
              </a:ext>
            </a:extLst>
          </p:cNvPr>
          <p:cNvSpPr txBox="1"/>
          <p:nvPr/>
        </p:nvSpPr>
        <p:spPr>
          <a:xfrm>
            <a:off x="1580034" y="9185752"/>
            <a:ext cx="6539405" cy="276999"/>
          </a:xfrm>
          <a:prstGeom prst="rect">
            <a:avLst/>
          </a:prstGeom>
          <a:noFill/>
        </p:spPr>
        <p:txBody>
          <a:bodyPr wrap="square" rtlCol="0">
            <a:spAutoFit/>
          </a:bodyPr>
          <a:lstStyle/>
          <a:p>
            <a:r>
              <a:rPr lang="en-US" sz="1200" dirty="0"/>
              <a:t>Xu, </a:t>
            </a:r>
            <a:r>
              <a:rPr lang="en-US" sz="1200" dirty="0" err="1"/>
              <a:t>Xinjie</a:t>
            </a:r>
            <a:r>
              <a:rPr lang="en-US" sz="1200" dirty="0"/>
              <a:t>, et al. DOI: 10.1007/s00395-022-00972-1. </a:t>
            </a:r>
          </a:p>
        </p:txBody>
      </p:sp>
    </p:spTree>
    <p:extLst>
      <p:ext uri="{BB962C8B-B14F-4D97-AF65-F5344CB8AC3E}">
        <p14:creationId xmlns:p14="http://schemas.microsoft.com/office/powerpoint/2010/main" val="3321597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09F5-55F0-BB90-0728-1E8486B1B5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6C0BD7-20DA-FE22-C44A-AEE871586F37}"/>
              </a:ext>
            </a:extLst>
          </p:cNvPr>
          <p:cNvSpPr>
            <a:spLocks noGrp="1"/>
          </p:cNvSpPr>
          <p:nvPr>
            <p:ph type="body" sz="quarter" idx="12"/>
          </p:nvPr>
        </p:nvSpPr>
        <p:spPr/>
        <p:txBody>
          <a:bodyPr/>
          <a:lstStyle/>
          <a:p>
            <a:r>
              <a:rPr lang="en-US" dirty="0"/>
              <a:t>Visualization of </a:t>
            </a:r>
            <a:r>
              <a:rPr lang="en-US" dirty="0" err="1"/>
              <a:t>sc</a:t>
            </a:r>
            <a:r>
              <a:rPr lang="en-US" dirty="0"/>
              <a:t>/snRNA-seq with </a:t>
            </a:r>
          </a:p>
          <a:p>
            <a:r>
              <a:rPr lang="en-US" dirty="0"/>
              <a:t>R Shiny (</a:t>
            </a:r>
            <a:r>
              <a:rPr lang="en-US" dirty="0" err="1"/>
              <a:t>ShinyCell</a:t>
            </a:r>
            <a:r>
              <a:rPr lang="en-US" dirty="0"/>
              <a:t>)</a:t>
            </a:r>
          </a:p>
        </p:txBody>
      </p:sp>
    </p:spTree>
    <p:extLst>
      <p:ext uri="{BB962C8B-B14F-4D97-AF65-F5344CB8AC3E}">
        <p14:creationId xmlns:p14="http://schemas.microsoft.com/office/powerpoint/2010/main" val="1361376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D4F8-F8B5-BC84-4E29-9FCC04B5649F}"/>
              </a:ext>
            </a:extLst>
          </p:cNvPr>
          <p:cNvSpPr>
            <a:spLocks noGrp="1"/>
          </p:cNvSpPr>
          <p:nvPr>
            <p:ph type="title"/>
          </p:nvPr>
        </p:nvSpPr>
        <p:spPr/>
        <p:txBody>
          <a:bodyPr/>
          <a:lstStyle/>
          <a:p>
            <a:r>
              <a:rPr lang="en-US" dirty="0"/>
              <a:t>Exploring a retinal </a:t>
            </a:r>
            <a:r>
              <a:rPr lang="en-US" dirty="0" err="1"/>
              <a:t>scRNA</a:t>
            </a:r>
            <a:r>
              <a:rPr lang="en-US" dirty="0"/>
              <a:t>-seq dataset using R Shiny app</a:t>
            </a:r>
          </a:p>
        </p:txBody>
      </p:sp>
      <p:sp>
        <p:nvSpPr>
          <p:cNvPr id="4" name="Slide Number Placeholder 3">
            <a:extLst>
              <a:ext uri="{FF2B5EF4-FFF2-40B4-BE49-F238E27FC236}">
                <a16:creationId xmlns:a16="http://schemas.microsoft.com/office/drawing/2014/main" id="{9EDEE220-ED3A-2726-E26D-D8E47E61949E}"/>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8" name="Picture 7" descr="A close-up of a document&#10;&#10;Description automatically generated">
            <a:extLst>
              <a:ext uri="{FF2B5EF4-FFF2-40B4-BE49-F238E27FC236}">
                <a16:creationId xmlns:a16="http://schemas.microsoft.com/office/drawing/2014/main" id="{1CC02FC9-E133-D9F2-7586-E2F955C6555A}"/>
              </a:ext>
            </a:extLst>
          </p:cNvPr>
          <p:cNvPicPr>
            <a:picLocks noChangeAspect="1"/>
          </p:cNvPicPr>
          <p:nvPr/>
        </p:nvPicPr>
        <p:blipFill>
          <a:blip r:embed="rId4"/>
          <a:stretch>
            <a:fillRect/>
          </a:stretch>
        </p:blipFill>
        <p:spPr>
          <a:xfrm>
            <a:off x="9791700" y="3677818"/>
            <a:ext cx="7772400" cy="3917795"/>
          </a:xfrm>
          <a:prstGeom prst="rect">
            <a:avLst/>
          </a:prstGeom>
        </p:spPr>
      </p:pic>
      <p:sp>
        <p:nvSpPr>
          <p:cNvPr id="9" name="Content Placeholder 2">
            <a:extLst>
              <a:ext uri="{FF2B5EF4-FFF2-40B4-BE49-F238E27FC236}">
                <a16:creationId xmlns:a16="http://schemas.microsoft.com/office/drawing/2014/main" id="{9F31F428-7B0A-1CDA-088F-BAC7AF9F45FF}"/>
              </a:ext>
            </a:extLst>
          </p:cNvPr>
          <p:cNvSpPr>
            <a:spLocks noGrp="1"/>
          </p:cNvSpPr>
          <p:nvPr>
            <p:ph sz="half" idx="1"/>
          </p:nvPr>
        </p:nvSpPr>
        <p:spPr>
          <a:xfrm>
            <a:off x="1257300" y="2738437"/>
            <a:ext cx="7772400" cy="6527007"/>
          </a:xfrm>
        </p:spPr>
        <p:txBody>
          <a:bodyPr/>
          <a:lstStyle/>
          <a:p>
            <a:r>
              <a:rPr lang="en-US" dirty="0"/>
              <a:t>Looking at core regulatory circuit super enhancer (CRC-SE) for Vsx2</a:t>
            </a:r>
          </a:p>
          <a:p>
            <a:r>
              <a:rPr lang="en-US" dirty="0"/>
              <a:t>Vsx2 expressed in retinal progenitor cells</a:t>
            </a:r>
          </a:p>
          <a:p>
            <a:r>
              <a:rPr lang="en-US" dirty="0"/>
              <a:t>Vsx2 expressed in differentiated bipolar cells, Muller glia</a:t>
            </a:r>
          </a:p>
          <a:p>
            <a:r>
              <a:rPr lang="en-US" dirty="0"/>
              <a:t>Deleted 32kb region of CRC-SE</a:t>
            </a:r>
          </a:p>
          <a:p>
            <a:r>
              <a:rPr lang="en-US" dirty="0"/>
              <a:t>Deleted subregions to identify specific effects</a:t>
            </a:r>
          </a:p>
          <a:p>
            <a:r>
              <a:rPr lang="en-US" dirty="0"/>
              <a:t>Performed multi-</a:t>
            </a:r>
            <a:r>
              <a:rPr lang="en-US" dirty="0" err="1"/>
              <a:t>omic</a:t>
            </a:r>
            <a:r>
              <a:rPr lang="en-US" dirty="0"/>
              <a:t> analysis</a:t>
            </a:r>
          </a:p>
          <a:p>
            <a:r>
              <a:rPr lang="en-US" dirty="0"/>
              <a:t>Including </a:t>
            </a:r>
            <a:r>
              <a:rPr lang="en-US" dirty="0" err="1"/>
              <a:t>scRNA</a:t>
            </a:r>
            <a:r>
              <a:rPr lang="en-US" dirty="0"/>
              <a:t>-seq of retinal cell populations</a:t>
            </a:r>
          </a:p>
          <a:p>
            <a:r>
              <a:rPr lang="en-US" dirty="0">
                <a:hlinkClick r:id="rId5"/>
              </a:rPr>
              <a:t>https://vsx2-deletion.stjude.org/</a:t>
            </a:r>
            <a:endParaRPr lang="en-US" dirty="0"/>
          </a:p>
        </p:txBody>
      </p:sp>
    </p:spTree>
    <p:custDataLst>
      <p:tags r:id="rId1"/>
    </p:custDataLst>
    <p:extLst>
      <p:ext uri="{BB962C8B-B14F-4D97-AF65-F5344CB8AC3E}">
        <p14:creationId xmlns:p14="http://schemas.microsoft.com/office/powerpoint/2010/main" val="3379554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These are examples of good sequencing of bad or heavily degraded samples.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5122" name="Picture 2">
            <a:extLst>
              <a:ext uri="{FF2B5EF4-FFF2-40B4-BE49-F238E27FC236}">
                <a16:creationId xmlns:a16="http://schemas.microsoft.com/office/drawing/2014/main" id="{6BACCBED-71F5-EB46-F3D5-8EC1C9F6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462" y="3230881"/>
            <a:ext cx="14666976" cy="19110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EF6120D-7637-A671-A72F-2B49638F0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5633326"/>
            <a:ext cx="14668500" cy="3644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270EBD-AFAC-127C-8DC9-088F7987E0D4}"/>
              </a:ext>
            </a:extLst>
          </p:cNvPr>
          <p:cNvSpPr txBox="1"/>
          <p:nvPr/>
        </p:nvSpPr>
        <p:spPr>
          <a:xfrm>
            <a:off x="1790700" y="2357120"/>
            <a:ext cx="7658100" cy="461665"/>
          </a:xfrm>
          <a:prstGeom prst="rect">
            <a:avLst/>
          </a:prstGeom>
          <a:noFill/>
        </p:spPr>
        <p:txBody>
          <a:bodyPr wrap="square" rtlCol="0">
            <a:spAutoFit/>
          </a:bodyPr>
          <a:lstStyle/>
          <a:p>
            <a:r>
              <a:rPr lang="en-US" sz="2400" b="1" dirty="0"/>
              <a:t>Per Base Sequence Content</a:t>
            </a:r>
          </a:p>
        </p:txBody>
      </p:sp>
    </p:spTree>
    <p:extLst>
      <p:ext uri="{BB962C8B-B14F-4D97-AF65-F5344CB8AC3E}">
        <p14:creationId xmlns:p14="http://schemas.microsoft.com/office/powerpoint/2010/main" val="1592273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These are examples of good sequencing of bad or heavily degraded samples.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6" name="Picture 5" descr="A graph of a red line&#10;&#10;Description automatically generated">
            <a:extLst>
              <a:ext uri="{FF2B5EF4-FFF2-40B4-BE49-F238E27FC236}">
                <a16:creationId xmlns:a16="http://schemas.microsoft.com/office/drawing/2014/main" id="{E0225F0B-713E-FDEB-040E-1FE33B6B5382}"/>
              </a:ext>
            </a:extLst>
          </p:cNvPr>
          <p:cNvPicPr>
            <a:picLocks noChangeAspect="1"/>
          </p:cNvPicPr>
          <p:nvPr/>
        </p:nvPicPr>
        <p:blipFill>
          <a:blip r:embed="rId3"/>
          <a:stretch>
            <a:fillRect/>
          </a:stretch>
        </p:blipFill>
        <p:spPr>
          <a:xfrm>
            <a:off x="9124950" y="3319841"/>
            <a:ext cx="7620000" cy="5080000"/>
          </a:xfrm>
          <a:prstGeom prst="rect">
            <a:avLst/>
          </a:prstGeom>
        </p:spPr>
      </p:pic>
      <p:pic>
        <p:nvPicPr>
          <p:cNvPr id="8" name="Picture 7" descr="A graph with a line&#10;&#10;Description automatically generated">
            <a:extLst>
              <a:ext uri="{FF2B5EF4-FFF2-40B4-BE49-F238E27FC236}">
                <a16:creationId xmlns:a16="http://schemas.microsoft.com/office/drawing/2014/main" id="{7A37787D-2740-E8E6-D683-0E09C9C6C09F}"/>
              </a:ext>
            </a:extLst>
          </p:cNvPr>
          <p:cNvPicPr>
            <a:picLocks noChangeAspect="1"/>
          </p:cNvPicPr>
          <p:nvPr/>
        </p:nvPicPr>
        <p:blipFill>
          <a:blip r:embed="rId4"/>
          <a:stretch>
            <a:fillRect/>
          </a:stretch>
        </p:blipFill>
        <p:spPr>
          <a:xfrm>
            <a:off x="883920" y="3319841"/>
            <a:ext cx="7620000" cy="5080000"/>
          </a:xfrm>
          <a:prstGeom prst="rect">
            <a:avLst/>
          </a:prstGeom>
        </p:spPr>
      </p:pic>
    </p:spTree>
    <p:extLst>
      <p:ext uri="{BB962C8B-B14F-4D97-AF65-F5344CB8AC3E}">
        <p14:creationId xmlns:p14="http://schemas.microsoft.com/office/powerpoint/2010/main" val="3270291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These are examples of good sequencing of bad or heavily degraded samples.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4" name="Picture 3" descr="A graph showing a number of duplication levels&#10;&#10;Description automatically generated">
            <a:extLst>
              <a:ext uri="{FF2B5EF4-FFF2-40B4-BE49-F238E27FC236}">
                <a16:creationId xmlns:a16="http://schemas.microsoft.com/office/drawing/2014/main" id="{CFC9C53A-50E0-BEED-99ED-73A3015B6B5B}"/>
              </a:ext>
            </a:extLst>
          </p:cNvPr>
          <p:cNvPicPr>
            <a:picLocks noChangeAspect="1"/>
          </p:cNvPicPr>
          <p:nvPr/>
        </p:nvPicPr>
        <p:blipFill>
          <a:blip r:embed="rId3"/>
          <a:stretch>
            <a:fillRect/>
          </a:stretch>
        </p:blipFill>
        <p:spPr>
          <a:xfrm>
            <a:off x="9448800" y="3037077"/>
            <a:ext cx="7620000" cy="5080000"/>
          </a:xfrm>
          <a:prstGeom prst="rect">
            <a:avLst/>
          </a:prstGeom>
        </p:spPr>
      </p:pic>
      <p:pic>
        <p:nvPicPr>
          <p:cNvPr id="7" name="Picture 6" descr="A graph with a line going down&#10;&#10;Description automatically generated">
            <a:extLst>
              <a:ext uri="{FF2B5EF4-FFF2-40B4-BE49-F238E27FC236}">
                <a16:creationId xmlns:a16="http://schemas.microsoft.com/office/drawing/2014/main" id="{98C11EF0-B55C-7E42-2B6C-5D1E0BDF1704}"/>
              </a:ext>
            </a:extLst>
          </p:cNvPr>
          <p:cNvPicPr>
            <a:picLocks noChangeAspect="1"/>
          </p:cNvPicPr>
          <p:nvPr/>
        </p:nvPicPr>
        <p:blipFill>
          <a:blip r:embed="rId4"/>
          <a:stretch>
            <a:fillRect/>
          </a:stretch>
        </p:blipFill>
        <p:spPr>
          <a:xfrm>
            <a:off x="965200" y="3037077"/>
            <a:ext cx="7620000" cy="5080000"/>
          </a:xfrm>
          <a:prstGeom prst="rect">
            <a:avLst/>
          </a:prstGeom>
        </p:spPr>
      </p:pic>
    </p:spTree>
    <p:extLst>
      <p:ext uri="{BB962C8B-B14F-4D97-AF65-F5344CB8AC3E}">
        <p14:creationId xmlns:p14="http://schemas.microsoft.com/office/powerpoint/2010/main" val="275802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170FC3A-A928-691C-C459-54ECF4BE21AC}"/>
              </a:ext>
            </a:extLst>
          </p:cNvPr>
          <p:cNvSpPr>
            <a:spLocks noGrp="1"/>
          </p:cNvSpPr>
          <p:nvPr>
            <p:ph type="title"/>
          </p:nvPr>
        </p:nvSpPr>
        <p:spPr>
          <a:xfrm>
            <a:off x="685800" y="548641"/>
            <a:ext cx="16878300" cy="1402990"/>
          </a:xfrm>
        </p:spPr>
        <p:txBody>
          <a:bodyPr/>
          <a:lstStyle/>
          <a:p>
            <a:r>
              <a:rPr lang="en-US" sz="4800" dirty="0"/>
              <a:t>These are examples of good sequencing of bad or heavily degraded samples.</a:t>
            </a:r>
            <a:endParaRPr lang="en-US" dirty="0"/>
          </a:p>
        </p:txBody>
      </p:sp>
      <p:sp>
        <p:nvSpPr>
          <p:cNvPr id="23" name="Slide Number Placeholder 4">
            <a:extLst>
              <a:ext uri="{FF2B5EF4-FFF2-40B4-BE49-F238E27FC236}">
                <a16:creationId xmlns:a16="http://schemas.microsoft.com/office/drawing/2014/main" id="{45D22DF0-7AA5-9BF4-2A5C-B6112D59915F}"/>
              </a:ext>
            </a:extLst>
          </p:cNvPr>
          <p:cNvSpPr>
            <a:spLocks noGrp="1"/>
          </p:cNvSpPr>
          <p:nvPr>
            <p:ph type="sldNum" sz="quarter" idx="12"/>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4" name="Picture 3">
            <a:extLst>
              <a:ext uri="{FF2B5EF4-FFF2-40B4-BE49-F238E27FC236}">
                <a16:creationId xmlns:a16="http://schemas.microsoft.com/office/drawing/2014/main" id="{F9FC6693-98CB-D9A9-3A51-077D29206031}"/>
              </a:ext>
            </a:extLst>
          </p:cNvPr>
          <p:cNvPicPr>
            <a:picLocks noChangeAspect="1"/>
          </p:cNvPicPr>
          <p:nvPr/>
        </p:nvPicPr>
        <p:blipFill>
          <a:blip r:embed="rId3"/>
          <a:srcRect/>
          <a:stretch/>
        </p:blipFill>
        <p:spPr>
          <a:xfrm>
            <a:off x="9204960" y="3224274"/>
            <a:ext cx="7620000" cy="5080000"/>
          </a:xfrm>
          <a:prstGeom prst="rect">
            <a:avLst/>
          </a:prstGeom>
        </p:spPr>
      </p:pic>
      <p:pic>
        <p:nvPicPr>
          <p:cNvPr id="7" name="Picture 6">
            <a:extLst>
              <a:ext uri="{FF2B5EF4-FFF2-40B4-BE49-F238E27FC236}">
                <a16:creationId xmlns:a16="http://schemas.microsoft.com/office/drawing/2014/main" id="{714D86E6-02B4-CE3F-9D36-10E7795A041E}"/>
              </a:ext>
            </a:extLst>
          </p:cNvPr>
          <p:cNvPicPr>
            <a:picLocks noChangeAspect="1"/>
          </p:cNvPicPr>
          <p:nvPr/>
        </p:nvPicPr>
        <p:blipFill>
          <a:blip r:embed="rId4"/>
          <a:srcRect/>
          <a:stretch/>
        </p:blipFill>
        <p:spPr>
          <a:xfrm>
            <a:off x="570230" y="3224274"/>
            <a:ext cx="7620000" cy="5080000"/>
          </a:xfrm>
          <a:prstGeom prst="rect">
            <a:avLst/>
          </a:prstGeom>
        </p:spPr>
      </p:pic>
    </p:spTree>
    <p:extLst>
      <p:ext uri="{BB962C8B-B14F-4D97-AF65-F5344CB8AC3E}">
        <p14:creationId xmlns:p14="http://schemas.microsoft.com/office/powerpoint/2010/main" val="362597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10x Genomics </a:t>
            </a:r>
            <a:r>
              <a:rPr lang="en-US" dirty="0" err="1"/>
              <a:t>sc</a:t>
            </a:r>
            <a:r>
              <a:rPr lang="en-US" dirty="0"/>
              <a:t>/snRNA-seq platform</a:t>
            </a:r>
          </a:p>
        </p:txBody>
      </p:sp>
      <p:pic>
        <p:nvPicPr>
          <p:cNvPr id="2052" name="Picture 4" descr="Diagram of a diagram of a cell line&#10;&#10;Description automatically generated">
            <a:extLst>
              <a:ext uri="{FF2B5EF4-FFF2-40B4-BE49-F238E27FC236}">
                <a16:creationId xmlns:a16="http://schemas.microsoft.com/office/drawing/2014/main" id="{251FB93F-0C52-99E0-2105-7E477DF70D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2896080"/>
            <a:ext cx="16878300" cy="6244971"/>
          </a:xfrm>
          <a:prstGeom prst="rect">
            <a:avLst/>
          </a:prstGeom>
          <a:solidFill>
            <a:srgbClr val="FFFFFF"/>
          </a:solidFill>
        </p:spPr>
      </p:pic>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5</a:t>
            </a:fld>
            <a:endParaRPr lang="en-US"/>
          </a:p>
        </p:txBody>
      </p:sp>
      <p:sp>
        <p:nvSpPr>
          <p:cNvPr id="11" name="TextBox 10">
            <a:extLst>
              <a:ext uri="{FF2B5EF4-FFF2-40B4-BE49-F238E27FC236}">
                <a16:creationId xmlns:a16="http://schemas.microsoft.com/office/drawing/2014/main" id="{833AF9D7-3F4F-5ECA-4A98-2C7254162A02}"/>
              </a:ext>
            </a:extLst>
          </p:cNvPr>
          <p:cNvSpPr txBox="1"/>
          <p:nvPr/>
        </p:nvSpPr>
        <p:spPr>
          <a:xfrm>
            <a:off x="1580034" y="9185752"/>
            <a:ext cx="6539405" cy="276999"/>
          </a:xfrm>
          <a:prstGeom prst="rect">
            <a:avLst/>
          </a:prstGeom>
          <a:noFill/>
        </p:spPr>
        <p:txBody>
          <a:bodyPr wrap="square" rtlCol="0">
            <a:spAutoFit/>
          </a:bodyPr>
          <a:lstStyle/>
          <a:p>
            <a:r>
              <a:rPr lang="en-US" sz="1200" dirty="0"/>
              <a:t>Zheng, G., Terry, J., </a:t>
            </a:r>
            <a:r>
              <a:rPr lang="en-US" sz="1200" dirty="0" err="1"/>
              <a:t>Belgrader</a:t>
            </a:r>
            <a:r>
              <a:rPr lang="en-US" sz="1200" dirty="0"/>
              <a:t>, P. et al. DOI: 10.1038/ncomms14049</a:t>
            </a:r>
          </a:p>
        </p:txBody>
      </p:sp>
    </p:spTree>
    <p:extLst>
      <p:ext uri="{BB962C8B-B14F-4D97-AF65-F5344CB8AC3E}">
        <p14:creationId xmlns:p14="http://schemas.microsoft.com/office/powerpoint/2010/main" val="367903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CB6008F9-36D6-A8DC-8229-8866D4CA42BC}"/>
              </a:ext>
            </a:extLst>
          </p:cNvPr>
          <p:cNvSpPr>
            <a:spLocks noGrp="1"/>
          </p:cNvSpPr>
          <p:nvPr>
            <p:ph type="body" sz="quarter" idx="12"/>
          </p:nvPr>
        </p:nvSpPr>
        <p:spPr>
          <a:xfrm>
            <a:off x="685800" y="685800"/>
            <a:ext cx="16878300" cy="8991599"/>
          </a:xfrm>
        </p:spPr>
        <p:txBody>
          <a:bodyPr/>
          <a:lstStyle/>
          <a:p>
            <a:r>
              <a:rPr lang="en-US" dirty="0"/>
              <a:t>Quality control of raw sequencing data </a:t>
            </a:r>
          </a:p>
          <a:p>
            <a:r>
              <a:rPr lang="en-US" dirty="0"/>
              <a:t>with </a:t>
            </a:r>
            <a:r>
              <a:rPr lang="en-US" dirty="0" err="1"/>
              <a:t>FastQC</a:t>
            </a:r>
            <a:endParaRPr lang="en-US" dirty="0"/>
          </a:p>
        </p:txBody>
      </p:sp>
    </p:spTree>
    <p:extLst>
      <p:ext uri="{BB962C8B-B14F-4D97-AF65-F5344CB8AC3E}">
        <p14:creationId xmlns:p14="http://schemas.microsoft.com/office/powerpoint/2010/main" val="68021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Per base sequence quality indicates the sequencing quality scores at each base position</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7</a:t>
            </a:fld>
            <a:endParaRPr lang="en-US"/>
          </a:p>
        </p:txBody>
      </p:sp>
      <p:pic>
        <p:nvPicPr>
          <p:cNvPr id="1026" name="Picture 2" descr="Chart&#10;&#10;Description automatically generated with medium confidence">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 y="3572277"/>
            <a:ext cx="6034184"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hart&#10;&#10;Description automatically generated">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619" y="3579410"/>
            <a:ext cx="6012787" cy="4557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rt, bar chart&#10;&#10;Description automatically generated">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5162" y="3572277"/>
            <a:ext cx="602705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777353" y="2724150"/>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6852041" y="2724150"/>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926729" y="2724150"/>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Tree>
    <p:extLst>
      <p:ext uri="{BB962C8B-B14F-4D97-AF65-F5344CB8AC3E}">
        <p14:creationId xmlns:p14="http://schemas.microsoft.com/office/powerpoint/2010/main" val="52655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Per sequence quality scores indicate if sequences have poor quality across sequencing run</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8</a:t>
            </a:fld>
            <a:endParaRPr lang="en-US"/>
          </a:p>
        </p:txBody>
      </p:sp>
      <p:pic>
        <p:nvPicPr>
          <p:cNvPr id="1026" name="Picture 2">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55786" y="3580283"/>
            <a:ext cx="6034184" cy="45559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6154619" y="3581140"/>
            <a:ext cx="6012787" cy="4554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2205162" y="3583918"/>
            <a:ext cx="6027052" cy="4548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777353" y="2724150"/>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6852041" y="2724150"/>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926729" y="2724150"/>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Tree>
    <p:extLst>
      <p:ext uri="{BB962C8B-B14F-4D97-AF65-F5344CB8AC3E}">
        <p14:creationId xmlns:p14="http://schemas.microsoft.com/office/powerpoint/2010/main" val="415043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A3D80D-1FDD-C5A9-11BD-2113761C6200}"/>
              </a:ext>
            </a:extLst>
          </p:cNvPr>
          <p:cNvSpPr>
            <a:spLocks noGrp="1"/>
          </p:cNvSpPr>
          <p:nvPr>
            <p:ph type="title"/>
          </p:nvPr>
        </p:nvSpPr>
        <p:spPr>
          <a:xfrm>
            <a:off x="685800" y="548641"/>
            <a:ext cx="16878300" cy="1402990"/>
          </a:xfrm>
        </p:spPr>
        <p:txBody>
          <a:bodyPr anchor="b">
            <a:normAutofit/>
          </a:bodyPr>
          <a:lstStyle/>
          <a:p>
            <a:r>
              <a:rPr lang="en-US" dirty="0"/>
              <a:t>Per base sequence content indicates if there is (unexpected) bias in the proportion of bases called </a:t>
            </a:r>
          </a:p>
        </p:txBody>
      </p:sp>
      <p:sp>
        <p:nvSpPr>
          <p:cNvPr id="3" name="Slide Number Placeholder 2">
            <a:extLst>
              <a:ext uri="{FF2B5EF4-FFF2-40B4-BE49-F238E27FC236}">
                <a16:creationId xmlns:a16="http://schemas.microsoft.com/office/drawing/2014/main" id="{BA0E5C11-3C30-AC55-DEEF-40E252F5941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8CC5BBF2-D04D-C048-9F75-C3CD7CC10D78}" type="slidenum">
              <a:rPr lang="en-US" smtClean="0"/>
              <a:pPr>
                <a:spcAft>
                  <a:spcPts val="600"/>
                </a:spcAft>
              </a:pPr>
              <a:t>9</a:t>
            </a:fld>
            <a:endParaRPr lang="en-US"/>
          </a:p>
        </p:txBody>
      </p:sp>
      <p:pic>
        <p:nvPicPr>
          <p:cNvPr id="1026" name="Picture 2">
            <a:extLst>
              <a:ext uri="{FF2B5EF4-FFF2-40B4-BE49-F238E27FC236}">
                <a16:creationId xmlns:a16="http://schemas.microsoft.com/office/drawing/2014/main" id="{6E83179A-268C-CA3D-0216-9F8C55117417}"/>
              </a:ext>
            </a:extLst>
          </p:cNvPr>
          <p:cNvPicPr>
            <a:picLocks noChangeAspect="1" noChangeArrowheads="1"/>
          </p:cNvPicPr>
          <p:nvPr/>
        </p:nvPicPr>
        <p:blipFill>
          <a:blip r:embed="rId3"/>
          <a:srcRect/>
          <a:stretch/>
        </p:blipFill>
        <p:spPr bwMode="auto">
          <a:xfrm>
            <a:off x="55786" y="3587462"/>
            <a:ext cx="6034184" cy="45416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1ADCD4-CC3C-77E6-E3ED-4E37100BC861}"/>
              </a:ext>
            </a:extLst>
          </p:cNvPr>
          <p:cNvPicPr>
            <a:picLocks noChangeAspect="1" noChangeArrowheads="1"/>
          </p:cNvPicPr>
          <p:nvPr/>
        </p:nvPicPr>
        <p:blipFill>
          <a:blip r:embed="rId4"/>
          <a:srcRect/>
          <a:stretch/>
        </p:blipFill>
        <p:spPr bwMode="auto">
          <a:xfrm>
            <a:off x="6154619" y="3581246"/>
            <a:ext cx="6012787" cy="4554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1D0BBA-2E6D-4108-01FF-A34356ACE191}"/>
              </a:ext>
            </a:extLst>
          </p:cNvPr>
          <p:cNvPicPr>
            <a:picLocks noChangeAspect="1" noChangeArrowheads="1"/>
          </p:cNvPicPr>
          <p:nvPr/>
        </p:nvPicPr>
        <p:blipFill>
          <a:blip r:embed="rId5"/>
          <a:srcRect/>
          <a:stretch/>
        </p:blipFill>
        <p:spPr bwMode="auto">
          <a:xfrm>
            <a:off x="12208716" y="3583918"/>
            <a:ext cx="6019943" cy="4548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158200-358D-0742-EEFE-FE011F8E4FB3}"/>
              </a:ext>
            </a:extLst>
          </p:cNvPr>
          <p:cNvSpPr txBox="1"/>
          <p:nvPr/>
        </p:nvSpPr>
        <p:spPr>
          <a:xfrm>
            <a:off x="777353" y="2724150"/>
            <a:ext cx="4591050" cy="707886"/>
          </a:xfrm>
          <a:prstGeom prst="rect">
            <a:avLst/>
          </a:prstGeom>
          <a:noFill/>
        </p:spPr>
        <p:txBody>
          <a:bodyPr wrap="square" rtlCol="0" anchor="ctr">
            <a:spAutoFit/>
          </a:bodyPr>
          <a:lstStyle/>
          <a:p>
            <a:pPr algn="ctr"/>
            <a:r>
              <a:rPr lang="en-US" sz="2000" b="1" dirty="0">
                <a:solidFill>
                  <a:srgbClr val="FFC000"/>
                </a:solidFill>
              </a:rPr>
              <a:t>Gold standard</a:t>
            </a:r>
          </a:p>
          <a:p>
            <a:pPr algn="ctr"/>
            <a:r>
              <a:rPr lang="en-US" sz="2000" dirty="0"/>
              <a:t>10x Genomics </a:t>
            </a:r>
            <a:r>
              <a:rPr lang="en-US" sz="2000" dirty="0" err="1"/>
              <a:t>scRNA</a:t>
            </a:r>
            <a:r>
              <a:rPr lang="en-US" sz="2000" dirty="0"/>
              <a:t>-seq</a:t>
            </a:r>
          </a:p>
        </p:txBody>
      </p:sp>
      <p:sp>
        <p:nvSpPr>
          <p:cNvPr id="5" name="TextBox 4">
            <a:extLst>
              <a:ext uri="{FF2B5EF4-FFF2-40B4-BE49-F238E27FC236}">
                <a16:creationId xmlns:a16="http://schemas.microsoft.com/office/drawing/2014/main" id="{52AF5D7A-5662-4829-45CD-976B9AA45EA0}"/>
              </a:ext>
            </a:extLst>
          </p:cNvPr>
          <p:cNvSpPr txBox="1"/>
          <p:nvPr/>
        </p:nvSpPr>
        <p:spPr>
          <a:xfrm>
            <a:off x="6852041" y="2724150"/>
            <a:ext cx="4591050" cy="707886"/>
          </a:xfrm>
          <a:prstGeom prst="rect">
            <a:avLst/>
          </a:prstGeom>
          <a:noFill/>
        </p:spPr>
        <p:txBody>
          <a:bodyPr wrap="square" rtlCol="0" anchor="ctr">
            <a:spAutoFit/>
          </a:bodyPr>
          <a:lstStyle/>
          <a:p>
            <a:pPr algn="ctr"/>
            <a:r>
              <a:rPr lang="en-US" sz="2000" b="1" dirty="0">
                <a:solidFill>
                  <a:srgbClr val="FF9300"/>
                </a:solidFill>
              </a:rPr>
              <a:t>Salvageable?</a:t>
            </a:r>
          </a:p>
          <a:p>
            <a:pPr algn="ctr"/>
            <a:r>
              <a:rPr lang="en-US" sz="2000" dirty="0"/>
              <a:t>Patient sample snRNA-seq</a:t>
            </a:r>
          </a:p>
        </p:txBody>
      </p:sp>
      <p:sp>
        <p:nvSpPr>
          <p:cNvPr id="6" name="TextBox 5">
            <a:extLst>
              <a:ext uri="{FF2B5EF4-FFF2-40B4-BE49-F238E27FC236}">
                <a16:creationId xmlns:a16="http://schemas.microsoft.com/office/drawing/2014/main" id="{A499A1CE-2BD1-D84D-D6F1-1141C9A29279}"/>
              </a:ext>
            </a:extLst>
          </p:cNvPr>
          <p:cNvSpPr txBox="1"/>
          <p:nvPr/>
        </p:nvSpPr>
        <p:spPr>
          <a:xfrm>
            <a:off x="12926729" y="2724150"/>
            <a:ext cx="4591050" cy="707886"/>
          </a:xfrm>
          <a:prstGeom prst="rect">
            <a:avLst/>
          </a:prstGeom>
          <a:noFill/>
        </p:spPr>
        <p:txBody>
          <a:bodyPr wrap="square" rtlCol="0" anchor="ctr">
            <a:spAutoFit/>
          </a:bodyPr>
          <a:lstStyle/>
          <a:p>
            <a:pPr algn="ctr"/>
            <a:r>
              <a:rPr lang="en-US" sz="2000" b="1" dirty="0">
                <a:solidFill>
                  <a:srgbClr val="C00000"/>
                </a:solidFill>
              </a:rPr>
              <a:t>Fail</a:t>
            </a:r>
          </a:p>
          <a:p>
            <a:pPr algn="ctr"/>
            <a:r>
              <a:rPr lang="en-US" sz="2000" dirty="0"/>
              <a:t>Organoid sample snRNA-seq</a:t>
            </a:r>
          </a:p>
        </p:txBody>
      </p:sp>
    </p:spTree>
    <p:extLst>
      <p:ext uri="{BB962C8B-B14F-4D97-AF65-F5344CB8AC3E}">
        <p14:creationId xmlns:p14="http://schemas.microsoft.com/office/powerpoint/2010/main" val="1699379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9|23|27.9|14.3|21"/>
</p:tagLst>
</file>

<file path=ppt/tags/tag2.xml><?xml version="1.0" encoding="utf-8"?>
<p:tagLst xmlns:a="http://schemas.openxmlformats.org/drawingml/2006/main" xmlns:r="http://schemas.openxmlformats.org/officeDocument/2006/relationships" xmlns:p="http://schemas.openxmlformats.org/presentationml/2006/main">
  <p:tag name="TIMING" val="|41.6|17.7"/>
</p:tagLst>
</file>

<file path=ppt/tags/tag3.xml><?xml version="1.0" encoding="utf-8"?>
<p:tagLst xmlns:a="http://schemas.openxmlformats.org/drawingml/2006/main" xmlns:r="http://schemas.openxmlformats.org/officeDocument/2006/relationships" xmlns:p="http://schemas.openxmlformats.org/presentationml/2006/main">
  <p:tag name="TIMING" val="|37.4|16.5|23.3|31"/>
</p:tagLst>
</file>

<file path=ppt/tags/tag4.xml><?xml version="1.0" encoding="utf-8"?>
<p:tagLst xmlns:a="http://schemas.openxmlformats.org/drawingml/2006/main" xmlns:r="http://schemas.openxmlformats.org/officeDocument/2006/relationships" xmlns:p="http://schemas.openxmlformats.org/presentationml/2006/main">
  <p:tag name="TIMING" val="|33.8|16.6|13.5"/>
</p:tagLst>
</file>

<file path=ppt/tags/tag5.xml><?xml version="1.0" encoding="utf-8"?>
<p:tagLst xmlns:a="http://schemas.openxmlformats.org/drawingml/2006/main" xmlns:r="http://schemas.openxmlformats.org/officeDocument/2006/relationships" xmlns:p="http://schemas.openxmlformats.org/presentationml/2006/main">
  <p:tag name="TIMING" val="|45.7|18.6|13.7"/>
</p:tagLst>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41584</TotalTime>
  <Words>4777</Words>
  <Application>Microsoft Macintosh PowerPoint</Application>
  <PresentationFormat>Custom</PresentationFormat>
  <Paragraphs>526</Paragraphs>
  <Slides>45</Slides>
  <Notes>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Arial</vt:lpstr>
      <vt:lpstr>Calibre</vt:lpstr>
      <vt:lpstr>Calibri</vt:lpstr>
      <vt:lpstr>Courier New</vt:lpstr>
      <vt:lpstr>Harding</vt:lpstr>
      <vt:lpstr>inherit</vt:lpstr>
      <vt:lpstr>Lato</vt:lpstr>
      <vt:lpstr>Open Sans</vt:lpstr>
      <vt:lpstr>Verlag</vt:lpstr>
      <vt:lpstr>StJudePPT</vt:lpstr>
      <vt:lpstr>PowerPoint Presentation</vt:lpstr>
      <vt:lpstr>The DNB Bioinformatics Core Team</vt:lpstr>
      <vt:lpstr>Intro to sc/snRNA-seq Workshop Overview</vt:lpstr>
      <vt:lpstr>scRNA-seq versus snRNA-seq</vt:lpstr>
      <vt:lpstr>10x Genomics sc/snRNA-seq platform</vt:lpstr>
      <vt:lpstr>PowerPoint Presentation</vt:lpstr>
      <vt:lpstr>Per base sequence quality indicates the sequencing quality scores at each base position</vt:lpstr>
      <vt:lpstr>Per sequence quality scores indicate if sequences have poor quality across sequencing run</vt:lpstr>
      <vt:lpstr>Per base sequence content indicates if there is (unexpected) bias in the proportion of bases called </vt:lpstr>
      <vt:lpstr>Per sequence GC content indicates if distribution of GC content is non-normal</vt:lpstr>
      <vt:lpstr>Sequence duplication levels indicate possible enrichment bias</vt:lpstr>
      <vt:lpstr>Overrepresented sequences provides a list of sequences that appear more often than expected</vt:lpstr>
      <vt:lpstr>These are examples of good sequencing of bad or heavily degraded samples</vt:lpstr>
      <vt:lpstr>Adapter dimers can pass early QC steps when dimerization produces long sequences</vt:lpstr>
      <vt:lpstr>Overrepresented sequences show repetition of template switching oligo (TSO) sequence</vt:lpstr>
      <vt:lpstr>PowerPoint Presentation</vt:lpstr>
      <vt:lpstr>PowerPoint Presentation</vt:lpstr>
      <vt:lpstr>PowerPoint Presentation</vt:lpstr>
      <vt:lpstr>PowerPoint Presentation</vt:lpstr>
      <vt:lpstr>Example of read mapping metrics for range of samples</vt:lpstr>
      <vt:lpstr>PowerPoint Presentation</vt:lpstr>
      <vt:lpstr>Count matrix (aka gene-barcode matrix) from CellRanger is input into Seurat for cell-level filtering</vt:lpstr>
      <vt:lpstr>Baseline values for cell-level filtering we use (may change based on each specific experiment)</vt:lpstr>
      <vt:lpstr>Cells per gene threshold can be used to remove lowly detected genes</vt:lpstr>
      <vt:lpstr>UMI counts (transcripts) per cell can be used to filter out “empty” cells or poorly sequenced cells</vt:lpstr>
      <vt:lpstr>UMI counts (transcripts) per cell can be used to filter out “empty” cells or poorly sequenced cells</vt:lpstr>
      <vt:lpstr>Genes (features) detected per cell can be dependent on cell type</vt:lpstr>
      <vt:lpstr>Genes (features) detected per cell can be dependent on cell type</vt:lpstr>
      <vt:lpstr>Mitochondrial percentage parameter can be dependent on the sample type, cell type</vt:lpstr>
      <vt:lpstr>Cell-level filtering values are ultimately based on each specific experiment</vt:lpstr>
      <vt:lpstr>Cell-level filtering can also include doublet detection</vt:lpstr>
      <vt:lpstr>After cell-level filtering, downstream analysis typical begins with dimensionality reduction and clustering</vt:lpstr>
      <vt:lpstr>PowerPoint Presentation</vt:lpstr>
      <vt:lpstr>When analyzing multiple samples, more sophisticated integration methods may be used (e.g. Harmony)</vt:lpstr>
      <vt:lpstr>Some samples may need to be corrected for ambient RNA contamination (e.g. SoupX)</vt:lpstr>
      <vt:lpstr>PowerPoint Presentation</vt:lpstr>
      <vt:lpstr>Once preparation of ”final” gene-barcode matrix, clustering is completed, common analysis steps include:</vt:lpstr>
      <vt:lpstr>PowerPoint Presentation</vt:lpstr>
      <vt:lpstr>PowerPoint Presentation</vt:lpstr>
      <vt:lpstr>PowerPoint Presentation</vt:lpstr>
      <vt:lpstr>Exploring a retinal scRNA-seq dataset using R Shiny app</vt:lpstr>
      <vt:lpstr>These are examples of good sequencing of bad or heavily degraded samples.</vt:lpstr>
      <vt:lpstr>These are examples of good sequencing of bad or heavily degraded samples.</vt:lpstr>
      <vt:lpstr>These are examples of good sequencing of bad or heavily degraded samples.</vt:lpstr>
      <vt:lpstr>These are examples of good sequencing of bad or heavily degraded samples.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Freshour, Sharon</cp:lastModifiedBy>
  <cp:revision>260</cp:revision>
  <dcterms:created xsi:type="dcterms:W3CDTF">2023-11-09T14:55:27Z</dcterms:created>
  <dcterms:modified xsi:type="dcterms:W3CDTF">2024-09-17T17:57:32Z</dcterms:modified>
</cp:coreProperties>
</file>